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7" roundtripDataSignature="AMtx7mhqrE590S6nnEDynbXsOFNLMctm7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HIARA DAINI"/>
  <p:cmAuthor clrIdx="1" id="1" initials="" lastIdx="9" name="VINA PANDUWINAT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F03A3C-2D80-441F-B600-A9EA35CAD36C}">
  <a:tblStyle styleId="{B8F03A3C-2D80-441F-B600-A9EA35CAD3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customschemas.google.com/relationships/presentationmetadata" Target="meta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15T09:01:27.410">
    <p:pos x="6000" y="0"/>
    <p:text>Compatibility across systems and platforms increases utility for users but create a ‘trade off’ for suppliers: increases the probability of adoption but increases the competition in the market.</p:text>
    <p:extLst>
      <p:ext uri="{C676402C-5697-4E1C-873F-D02D1690AC5C}">
        <p15:threadingInfo timeZoneBias="0"/>
      </p:ext>
      <p:ext uri="http://customooxmlschemas.google.com/">
        <go:slidesCustomData xmlns:go="http://customooxmlschemas.google.com/" commentPostId="AAAAMXOffis"/>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9" dt="2021-05-13T04:29:24.896">
    <p:pos x="6000" y="0"/>
    <p:text>the presence of complementary product :from VCR to tape rentals or from PC to software, for example : consumer who bought Nintendo also got some amount of game titles, but consumer could also rent the tape from video tape rentals, in this case, they only need a few money for switching costs.</p:text>
    <p:extLst>
      <p:ext uri="{C676402C-5697-4E1C-873F-D02D1690AC5C}">
        <p15:threadingInfo timeZoneBias="0"/>
      </p:ext>
      <p:ext uri="http://customooxmlschemas.google.com/">
        <go:slidesCustomData xmlns:go="http://customooxmlschemas.google.com/" commentPostId="AAAAMWfr62M"/>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5-14T16:23:32.036">
    <p:pos x="637" y="161"/>
    <p:text>1.Sega increased its sales base on aggressive advertising, sport-games based cartridges, and popular game character, Sonic Hedgehog.
2.Nintendo was under antitrust investigation, Nintendo made a bundling by removing the prohibition to use their license in the competing platforms.
3.Multimedia platform released, entered by NEC was failed.
4.Without strong software support, NEC turbo grafix-16 failed to keep sustain on 1992
5.Complementary products both produced by SEGA and Nintendo have successfully created indirect network effect that equal market share for the both firms.</p:text>
    <p:extLst>
      <p:ext uri="{C676402C-5697-4E1C-873F-D02D1690AC5C}">
        <p15:threadingInfo timeZoneBias="0"/>
      </p:ext>
      <p:ext uri="http://customooxmlschemas.google.com/">
        <go:slidesCustomData xmlns:go="http://customooxmlschemas.google.com/" commentPostId="AAAAMWZoZac"/>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05-17T04:28:00.677">
    <p:pos x="740" y="561"/>
    <p:text>For a year after, innovation of the video game platform was made by Sony that successfully cutting the price from $299 to $199, Nintendo also entered the market with the same price and produced almost the same gain of market share.
by a startup company, 3 DO. Built huge network and had raised $48 million from initial public offering (IPO).</p:text>
    <p:extLst>
      <p:ext uri="{C676402C-5697-4E1C-873F-D02D1690AC5C}">
        <p15:threadingInfo timeZoneBias="0"/>
      </p:ext>
      <p:ext uri="http://customooxmlschemas.google.com/">
        <go:slidesCustomData xmlns:go="http://customooxmlschemas.google.com/" commentPostId="AAAAMWZoZbU"/>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1-05-17T03:46:22.150">
    <p:pos x="6000" y="0"/>
    <p:text>Sega's support from its promotional budget obtained sales targets easily, from 1% to 15%. Innovation in technology such as featuring high capacity CD, drive, memory cards, and similar controllers. Nintendo and Sony cut their prices of 5th generation to $129 and $99 respectively.</p:text>
    <p:extLst>
      <p:ext uri="{C676402C-5697-4E1C-873F-D02D1690AC5C}">
        <p15:threadingInfo timeZoneBias="0"/>
      </p:ext>
      <p:ext uri="http://customooxmlschemas.google.com/">
        <go:slidesCustomData xmlns:go="http://customooxmlschemas.google.com/" commentPostId="AAAAMVlbHEs"/>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1-05-12T02:42:51.542">
    <p:pos x="523" y="1592"/>
    <p:text>a notes for product versioning in machine bits slide, the relevant characteristics of product versioning might be : processor bits, capacity, colour and design, security option, licensed.</p:text>
    <p:extLst>
      <p:ext uri="{C676402C-5697-4E1C-873F-D02D1690AC5C}">
        <p15:threadingInfo timeZoneBias="0"/>
      </p:ext>
      <p:ext uri="http://customooxmlschemas.google.com/">
        <go:slidesCustomData xmlns:go="http://customooxmlschemas.google.com/" commentPostId="AAAAMVQZFDc"/>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1-05-12T03:01:56.409">
    <p:pos x="3706" y="-1824"/>
    <p:text>the maturity of the strategy to enter the market also depends on  the intrinsic preferences of consumers, the availability of complementary goods and the consumer benefits to buy a new product, the switching costs/ trade off to exchange their old product with a new platform should be bring into consideration to enter the competition based on game theory. In this case, Intellvision couldn't prove their reliability software to the market.</p:text>
    <p:extLst>
      <p:ext uri="{C676402C-5697-4E1C-873F-D02D1690AC5C}">
        <p15:threadingInfo timeZoneBias="0"/>
      </p:ext>
      <p:ext uri="http://customooxmlschemas.google.com/">
        <go:slidesCustomData xmlns:go="http://customooxmlschemas.google.com/" commentPostId="AAAAMV61tIc"/>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1-05-12T06:51:51.625">
    <p:pos x="6000" y="0"/>
    <p:text>The success and failure of gaming industry, strong complements indicates the huge chance to win the competition, while the first mover has advantage to established market share by being the first to bring a product to the market. But, being the early mover were not always lead to a good outcome.</p:text>
    <p:extLst>
      <p:ext uri="{C676402C-5697-4E1C-873F-D02D1690AC5C}">
        <p15:threadingInfo timeZoneBias="0"/>
      </p:ext>
      <p:ext uri="http://customooxmlschemas.google.com/">
        <go:slidesCustomData xmlns:go="http://customooxmlschemas.google.com/" commentPostId="AAAAMV0YJYI"/>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1-05-12T19:06:50.155">
    <p:pos x="-892" y="-1569"/>
    <p:text>Direct network effect slides -&gt; Consumers were using technology or product that many consumers were also used. The increased of the consumer count because the existing users also invite another potential users, especially potential users with intrinsic value for the market covered by the service, for the example : brand of one product created interdependencies where the existence of complementary product is not needed, it involves many customers to extent some people make their choices on the basis of the choice made by their peers. This network grows with the implementation of Metcalfe’s law by n * (n-1) formula, while n is the number of user.
Switching costs can also arise out of the need for interconnectedness where customers become relatively more “locked in” to a standard, as more customers are likely to spend on these complements. Therefore, in order to enter a standard based industry a competitor must offer a product that is significantly more technologically advanced than existing products.</p:text>
    <p:extLst>
      <p:ext uri="{C676402C-5697-4E1C-873F-D02D1690AC5C}">
        <p15:threadingInfo timeZoneBias="0"/>
      </p:ext>
      <p:ext uri="http://customooxmlschemas.google.com/">
        <go:slidesCustomData xmlns:go="http://customooxmlschemas.google.com/" commentPostId="AAAAIfLFMKU"/>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8" dt="2021-05-13T04:01:22.442">
    <p:pos x="648" y="3544"/>
    <p:text>The lack of backward compatibility limited the value of earlier dominant designs in the market. It is notable that the only “new” system with backward compatibility, i.e., Atari’s 7800, was successful primarily on the grounds of this feature. Of course, maintaining backward compatibility is expensive, and it is critical to keep the hard- ware’s cost low to compete in this industry. On the other hand, intentionally depressing the cost of core products also serves to lower switching costs and, therefore, the chances for lock out. A potential reason for the weak backward compatibility in this industry can be found in the customer profile, which includes mostly children. Unlike adult customers in other industries, such as the Wintel system in the PC industry, children may play video games at a particular developmental stage and then go onto other things when they lose interests in video games. Given the discontinuity in the customer group, there is little incentive for platform manufacturers to stick to the old standard as they attempt to leapfrog the current competition with a new design. Lock out would also be less likely if it costs only a small marginal amount to buy an alternate platform, compared to a piece of software. For example, current fifth-generation players cost $129 but software for them costs $50–$70. This is a much lower core to complement product ratio than other typical stan- dard-based industries, such as the VCR to tape rentals or the PC to software. Finally, compared to other standard-based indus- tries, e.g., typewriter keyboards, intangible switching costs are minimal for home video games. The consoles are easy to handle; they generally consist of a power switch and a slot to insert a cartridge. The challenge lies in the game itself and, while they can be quite demanding on eye-hand coordination, the objectives of the games are usually simple, e.g., shoot the bad guys. Also, since video games are a youth-oriented industry, fads and fashion are much more salient in this industry, which helps.</p:text>
    <p:extLst>
      <p:ext uri="{C676402C-5697-4E1C-873F-D02D1690AC5C}">
        <p15:threadingInfo timeZoneBias="0"/>
      </p:ext>
      <p:ext uri="http://customooxmlschemas.google.com/">
        <go:slidesCustomData xmlns:go="http://customooxmlschemas.google.com/" commentPostId="AAAAMWfr6p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8e8782ba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Compatibility across systems and platforms increases utility for users but create a ‘trade off’ for suppliers: increases the probability of adoption but increases the competition in the market.</a:t>
            </a:r>
            <a:endParaRPr/>
          </a:p>
        </p:txBody>
      </p:sp>
      <p:sp>
        <p:nvSpPr>
          <p:cNvPr id="193" name="Google Shape;193;gd8e8782ba6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40ab5ec45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d40ab5ec45_1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5fea7a65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d5fea7a653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a01f2655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da01f26559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40ab5ec45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d40ab5ec45_1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5fea7a6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d5fea7a65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a49d843a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da49d843aa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5fea7a65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d5fea7a653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9c2b861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d9c2b8617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611971b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d611971be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9c2b861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d9c2b86175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8dcf2060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d8dcf20602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40ab5ec45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d40ab5ec45_1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a49d843a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da49d843aa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895455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d895455c6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895455c6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d895455c67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40ab5ec45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d40ab5ec45_1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8e8782ba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d8e8782ba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8e8782ba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d8e8782ba6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d40ab5ec45_1_8"/>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1" name="Google Shape;11;gd40ab5ec45_1_8"/>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 name="Google Shape;12;gd40ab5ec45_1_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d40ab5ec45_1_43"/>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gd40ab5ec45_1_43"/>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47" name="Google Shape;47;gd40ab5ec45_1_4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d40ab5ec45_1_4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d40ab5ec45_1_12"/>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gd40ab5ec45_1_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d40ab5ec45_1_1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 name="Google Shape;18;gd40ab5ec45_1_15"/>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19" name="Google Shape;19;gd40ab5ec45_1_1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d40ab5ec45_1_19"/>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gd40ab5ec45_1_19"/>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3" name="Google Shape;23;gd40ab5ec45_1_19"/>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gd40ab5ec45_1_1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d40ab5ec45_1_2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gd40ab5ec45_1_2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d40ab5ec45_1_27"/>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gd40ab5ec45_1_27"/>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gd40ab5ec45_1_2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d40ab5ec45_1_31"/>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4" name="Google Shape;34;gd40ab5ec45_1_3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d40ab5ec45_1_34"/>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gd40ab5ec45_1_34"/>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8" name="Google Shape;38;gd40ab5ec45_1_34"/>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gd40ab5ec45_1_34"/>
          <p:cNvSpPr txBox="1"/>
          <p:nvPr>
            <p:ph idx="2" type="body"/>
          </p:nvPr>
        </p:nvSpPr>
        <p:spPr>
          <a:xfrm>
            <a:off x="9879000" y="144815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40" name="Google Shape;40;gd40ab5ec45_1_3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d40ab5ec45_1_40"/>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None/>
              <a:defRPr/>
            </a:lvl1pPr>
          </a:lstStyle>
          <a:p/>
        </p:txBody>
      </p:sp>
      <p:sp>
        <p:nvSpPr>
          <p:cNvPr id="43" name="Google Shape;43;gd40ab5ec45_1_4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d40ab5ec45_1_4"/>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gd40ab5ec45_1_4"/>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dk2"/>
              </a:buClr>
              <a:buSzPts val="3600"/>
              <a:buChar char="●"/>
              <a:defRPr sz="3600">
                <a:solidFill>
                  <a:schemeClr val="dk2"/>
                </a:solidFill>
              </a:defRPr>
            </a:lvl1pPr>
            <a:lvl2pPr indent="-406400" lvl="1" marL="914400">
              <a:lnSpc>
                <a:spcPct val="115000"/>
              </a:lnSpc>
              <a:spcBef>
                <a:spcPts val="0"/>
              </a:spcBef>
              <a:spcAft>
                <a:spcPts val="0"/>
              </a:spcAft>
              <a:buClr>
                <a:schemeClr val="dk2"/>
              </a:buClr>
              <a:buSzPts val="2800"/>
              <a:buChar char="○"/>
              <a:defRPr sz="2800">
                <a:solidFill>
                  <a:schemeClr val="dk2"/>
                </a:solidFill>
              </a:defRPr>
            </a:lvl2pPr>
            <a:lvl3pPr indent="-406400" lvl="2" marL="1371600">
              <a:lnSpc>
                <a:spcPct val="115000"/>
              </a:lnSpc>
              <a:spcBef>
                <a:spcPts val="0"/>
              </a:spcBef>
              <a:spcAft>
                <a:spcPts val="0"/>
              </a:spcAft>
              <a:buClr>
                <a:schemeClr val="dk2"/>
              </a:buClr>
              <a:buSzPts val="2800"/>
              <a:buChar char="■"/>
              <a:defRPr sz="2800">
                <a:solidFill>
                  <a:schemeClr val="dk2"/>
                </a:solidFill>
              </a:defRPr>
            </a:lvl3pPr>
            <a:lvl4pPr indent="-406400" lvl="3" marL="1828800">
              <a:lnSpc>
                <a:spcPct val="115000"/>
              </a:lnSpc>
              <a:spcBef>
                <a:spcPts val="0"/>
              </a:spcBef>
              <a:spcAft>
                <a:spcPts val="0"/>
              </a:spcAft>
              <a:buClr>
                <a:schemeClr val="dk2"/>
              </a:buClr>
              <a:buSzPts val="2800"/>
              <a:buChar char="●"/>
              <a:defRPr sz="2800">
                <a:solidFill>
                  <a:schemeClr val="dk2"/>
                </a:solidFill>
              </a:defRPr>
            </a:lvl4pPr>
            <a:lvl5pPr indent="-406400" lvl="4" marL="2286000">
              <a:lnSpc>
                <a:spcPct val="115000"/>
              </a:lnSpc>
              <a:spcBef>
                <a:spcPts val="0"/>
              </a:spcBef>
              <a:spcAft>
                <a:spcPts val="0"/>
              </a:spcAft>
              <a:buClr>
                <a:schemeClr val="dk2"/>
              </a:buClr>
              <a:buSzPts val="2800"/>
              <a:buChar char="○"/>
              <a:defRPr sz="2800">
                <a:solidFill>
                  <a:schemeClr val="dk2"/>
                </a:solidFill>
              </a:defRPr>
            </a:lvl5pPr>
            <a:lvl6pPr indent="-406400" lvl="5" marL="2743200">
              <a:lnSpc>
                <a:spcPct val="115000"/>
              </a:lnSpc>
              <a:spcBef>
                <a:spcPts val="0"/>
              </a:spcBef>
              <a:spcAft>
                <a:spcPts val="0"/>
              </a:spcAft>
              <a:buClr>
                <a:schemeClr val="dk2"/>
              </a:buClr>
              <a:buSzPts val="2800"/>
              <a:buChar char="■"/>
              <a:defRPr sz="2800">
                <a:solidFill>
                  <a:schemeClr val="dk2"/>
                </a:solidFill>
              </a:defRPr>
            </a:lvl6pPr>
            <a:lvl7pPr indent="-406400" lvl="6" marL="3200400">
              <a:lnSpc>
                <a:spcPct val="115000"/>
              </a:lnSpc>
              <a:spcBef>
                <a:spcPts val="0"/>
              </a:spcBef>
              <a:spcAft>
                <a:spcPts val="0"/>
              </a:spcAft>
              <a:buClr>
                <a:schemeClr val="dk2"/>
              </a:buClr>
              <a:buSzPts val="2800"/>
              <a:buChar char="●"/>
              <a:defRPr sz="2800">
                <a:solidFill>
                  <a:schemeClr val="dk2"/>
                </a:solidFill>
              </a:defRPr>
            </a:lvl7pPr>
            <a:lvl8pPr indent="-406400" lvl="7" marL="3657600">
              <a:lnSpc>
                <a:spcPct val="115000"/>
              </a:lnSpc>
              <a:spcBef>
                <a:spcPts val="0"/>
              </a:spcBef>
              <a:spcAft>
                <a:spcPts val="0"/>
              </a:spcAft>
              <a:buClr>
                <a:schemeClr val="dk2"/>
              </a:buClr>
              <a:buSzPts val="2800"/>
              <a:buChar char="○"/>
              <a:defRPr sz="2800">
                <a:solidFill>
                  <a:schemeClr val="dk2"/>
                </a:solidFill>
              </a:defRPr>
            </a:lvl8pPr>
            <a:lvl9pPr indent="-406400" lvl="8" marL="4114800">
              <a:lnSpc>
                <a:spcPct val="115000"/>
              </a:lnSpc>
              <a:spcBef>
                <a:spcPts val="0"/>
              </a:spcBef>
              <a:spcAft>
                <a:spcPts val="0"/>
              </a:spcAft>
              <a:buClr>
                <a:schemeClr val="dk2"/>
              </a:buClr>
              <a:buSzPts val="2800"/>
              <a:buChar char="■"/>
              <a:defRPr sz="2800">
                <a:solidFill>
                  <a:schemeClr val="dk2"/>
                </a:solidFill>
              </a:defRPr>
            </a:lvl9pPr>
          </a:lstStyle>
          <a:p/>
        </p:txBody>
      </p:sp>
      <p:sp>
        <p:nvSpPr>
          <p:cNvPr id="8" name="Google Shape;8;gd40ab5ec45_1_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6.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comments" Target="../comments/comment3.xml"/><Relationship Id="rId4" Type="http://schemas.openxmlformats.org/officeDocument/2006/relationships/image" Target="../media/image1.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comments" Target="../comments/comment4.xml"/><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18.jp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comments" Target="../comments/comment5.xml"/><Relationship Id="rId4" Type="http://schemas.openxmlformats.org/officeDocument/2006/relationships/image" Target="../media/image34.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comments" Target="../comments/commen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comments" Target="../comments/comment7.xml"/><Relationship Id="rId4" Type="http://schemas.openxmlformats.org/officeDocument/2006/relationships/image" Target="../media/image1.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comments" Target="../comments/comment8.xml"/><Relationship Id="rId4" Type="http://schemas.openxmlformats.org/officeDocument/2006/relationships/image" Target="../media/image33.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comments" Target="../comments/comment9.xml"/><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comments" Target="../comments/comment10.xml"/><Relationship Id="rId4" Type="http://schemas.openxmlformats.org/officeDocument/2006/relationships/image" Target="../media/image27.jpg"/><Relationship Id="rId5"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7.jpg"/><Relationship Id="rId4"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hyperlink" Target="https://www.researchgate.net/publication/3076707_Innovation_and_competition_in_standard-based_industries_A_historical_analysis_of_the_US_home_video_game_market?enrichId=rgreq-a1e2a9cebf3c5331922a0c02ca3eb8db-XXX&amp;enrichSource=Y292ZXJQYWdlOzMwNzY3MDc7QVM6MTcwNjMxMjI4MzA1NDA4QDE0MTc2OTMwNjMxNzk%3D&amp;el=1_x_2&amp;_esc=publicationCover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4">
            <a:alphaModFix/>
          </a:blip>
          <a:srcRect b="13564" l="45294" r="0" t="13563"/>
          <a:stretch/>
        </p:blipFill>
        <p:spPr>
          <a:xfrm>
            <a:off x="-414494" y="-455678"/>
            <a:ext cx="11208942" cy="11198356"/>
          </a:xfrm>
          <a:prstGeom prst="rect">
            <a:avLst/>
          </a:prstGeom>
          <a:noFill/>
          <a:ln>
            <a:noFill/>
          </a:ln>
        </p:spPr>
      </p:pic>
      <p:sp>
        <p:nvSpPr>
          <p:cNvPr id="55" name="Google Shape;55;p1"/>
          <p:cNvSpPr/>
          <p:nvPr/>
        </p:nvSpPr>
        <p:spPr>
          <a:xfrm>
            <a:off x="1028700" y="8338137"/>
            <a:ext cx="104858" cy="920163"/>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
          <p:cNvSpPr txBox="1"/>
          <p:nvPr/>
        </p:nvSpPr>
        <p:spPr>
          <a:xfrm>
            <a:off x="685800" y="1100162"/>
            <a:ext cx="13913100" cy="46902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b="1" i="0" lang="en-US" sz="8962" u="none" cap="none" strike="noStrike">
                <a:solidFill>
                  <a:srgbClr val="FFFFFF"/>
                </a:solidFill>
                <a:latin typeface="Michroma"/>
                <a:ea typeface="Michroma"/>
                <a:cs typeface="Michroma"/>
                <a:sym typeface="Michroma"/>
              </a:rPr>
              <a:t>The U.S. Home Video Game market : analysis</a:t>
            </a:r>
            <a:endParaRPr/>
          </a:p>
        </p:txBody>
      </p:sp>
      <p:sp>
        <p:nvSpPr>
          <p:cNvPr id="57" name="Google Shape;57;p1"/>
          <p:cNvSpPr txBox="1"/>
          <p:nvPr/>
        </p:nvSpPr>
        <p:spPr>
          <a:xfrm>
            <a:off x="1364375" y="8361975"/>
            <a:ext cx="8547000" cy="1403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Digital economic approach </a:t>
            </a:r>
            <a:endParaRPr b="0" i="0" sz="2400" u="none" cap="none" strike="noStrike">
              <a:solidFill>
                <a:srgbClr val="FFFFFF"/>
              </a:solidFill>
              <a:latin typeface="Arial"/>
              <a:ea typeface="Arial"/>
              <a:cs typeface="Arial"/>
              <a:sym typeface="Arial"/>
            </a:endParaRPr>
          </a:p>
          <a:p>
            <a:pPr indent="0" lvl="0" marL="0" marR="0" rtl="0" algn="l">
              <a:lnSpc>
                <a:spcPct val="139958"/>
              </a:lnSpc>
              <a:spcBef>
                <a:spcPts val="0"/>
              </a:spcBef>
              <a:spcAft>
                <a:spcPts val="0"/>
              </a:spcAft>
              <a:buNone/>
            </a:pPr>
            <a:r>
              <a:rPr lang="en-US" sz="2400">
                <a:solidFill>
                  <a:srgbClr val="FFFFFF"/>
                </a:solidFill>
              </a:rPr>
              <a:t>Chiara Daini and </a:t>
            </a:r>
            <a:r>
              <a:rPr lang="en-US" sz="2400">
                <a:solidFill>
                  <a:schemeClr val="lt1"/>
                </a:solidFill>
              </a:rPr>
              <a:t>Vina Panduwinata</a:t>
            </a:r>
            <a:endParaRPr sz="2400">
              <a:solidFill>
                <a:srgbClr val="FFFFFF"/>
              </a:solidFill>
            </a:endParaRPr>
          </a:p>
          <a:p>
            <a:pPr indent="0" lvl="0" marL="0" marR="0" rtl="0" algn="l">
              <a:lnSpc>
                <a:spcPct val="139958"/>
              </a:lnSpc>
              <a:spcBef>
                <a:spcPts val="0"/>
              </a:spcBef>
              <a:spcAft>
                <a:spcPts val="0"/>
              </a:spcAft>
              <a:buNone/>
            </a:pPr>
            <a:r>
              <a:rPr lang="en-US" sz="2400">
                <a:solidFill>
                  <a:srgbClr val="FFFFFF"/>
                </a:solidFill>
              </a:rPr>
              <a:t>Based on Gallagher and Ho Park article, written in 2002</a:t>
            </a:r>
            <a:endParaRPr sz="2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d8e8782ba6_0_33"/>
          <p:cNvPicPr preferRelativeResize="0"/>
          <p:nvPr/>
        </p:nvPicPr>
        <p:blipFill rotWithShape="1">
          <a:blip r:embed="rId4">
            <a:alphaModFix amt="73000"/>
          </a:blip>
          <a:srcRect b="4470" l="0" r="0" t="4470"/>
          <a:stretch/>
        </p:blipFill>
        <p:spPr>
          <a:xfrm rot="-915584">
            <a:off x="-12904950" y="-3607149"/>
            <a:ext cx="22683049" cy="19647269"/>
          </a:xfrm>
          <a:prstGeom prst="rect">
            <a:avLst/>
          </a:prstGeom>
          <a:noFill/>
          <a:ln>
            <a:noFill/>
          </a:ln>
        </p:spPr>
      </p:pic>
      <p:grpSp>
        <p:nvGrpSpPr>
          <p:cNvPr id="196" name="Google Shape;196;gd8e8782ba6_0_33"/>
          <p:cNvGrpSpPr/>
          <p:nvPr/>
        </p:nvGrpSpPr>
        <p:grpSpPr>
          <a:xfrm>
            <a:off x="1242913" y="1281269"/>
            <a:ext cx="10135125" cy="3788759"/>
            <a:chOff x="0" y="316528"/>
            <a:chExt cx="13513500" cy="3799778"/>
          </a:xfrm>
        </p:grpSpPr>
        <p:sp>
          <p:nvSpPr>
            <p:cNvPr id="197" name="Google Shape;197;gd8e8782ba6_0_33"/>
            <p:cNvSpPr txBox="1"/>
            <p:nvPr/>
          </p:nvSpPr>
          <p:spPr>
            <a:xfrm>
              <a:off x="0" y="316528"/>
              <a:ext cx="13513500" cy="879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700"/>
                <a:t>2</a:t>
              </a:r>
              <a:r>
                <a:rPr b="1" baseline="30000" lang="en-US" sz="5700"/>
                <a:t>nd</a:t>
              </a:r>
              <a:r>
                <a:rPr b="1" i="0" lang="en-US" sz="5700" u="none" cap="none" strike="noStrike">
                  <a:solidFill>
                    <a:srgbClr val="000000"/>
                  </a:solidFill>
                </a:rPr>
                <a:t> Generation :</a:t>
              </a:r>
              <a:endParaRPr b="1" sz="3500"/>
            </a:p>
          </p:txBody>
        </p:sp>
        <p:sp>
          <p:nvSpPr>
            <p:cNvPr id="198" name="Google Shape;198;gd8e8782ba6_0_33"/>
            <p:cNvSpPr txBox="1"/>
            <p:nvPr/>
          </p:nvSpPr>
          <p:spPr>
            <a:xfrm>
              <a:off x="200516" y="1764006"/>
              <a:ext cx="13312800" cy="23523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None/>
              </a:pPr>
              <a:r>
                <a:rPr lang="en-US" sz="2400">
                  <a:solidFill>
                    <a:schemeClr val="dk1"/>
                  </a:solidFill>
                </a:rPr>
                <a:t>A serious competition arises in 1982, after Atari allowed other firm to produce VCS cartidge in exchange of a small fee. Eventually 28 new entrants started to produce Atari’s cartidge.</a:t>
              </a:r>
              <a:endParaRPr sz="2400">
                <a:solidFill>
                  <a:schemeClr val="dk1"/>
                </a:solidFill>
              </a:endParaRPr>
            </a:p>
            <a:p>
              <a:pPr indent="0" lvl="0" marL="0" rtl="0" algn="l">
                <a:lnSpc>
                  <a:spcPct val="115000"/>
                </a:lnSpc>
                <a:spcBef>
                  <a:spcPts val="0"/>
                </a:spcBef>
                <a:spcAft>
                  <a:spcPts val="0"/>
                </a:spcAft>
                <a:buSzPts val="1100"/>
                <a:buNone/>
              </a:pPr>
              <a:r>
                <a:t/>
              </a:r>
              <a:endParaRPr sz="2400">
                <a:solidFill>
                  <a:schemeClr val="dk1"/>
                </a:solidFill>
              </a:endParaRPr>
            </a:p>
            <a:p>
              <a:pPr indent="0" lvl="0" marL="0" marR="0" rtl="0" algn="l">
                <a:lnSpc>
                  <a:spcPct val="139958"/>
                </a:lnSpc>
                <a:spcBef>
                  <a:spcPts val="0"/>
                </a:spcBef>
                <a:spcAft>
                  <a:spcPts val="0"/>
                </a:spcAft>
                <a:buNone/>
              </a:pPr>
              <a:r>
                <a:t/>
              </a:r>
              <a:endParaRPr sz="2400"/>
            </a:p>
          </p:txBody>
        </p:sp>
        <p:sp>
          <p:nvSpPr>
            <p:cNvPr id="199" name="Google Shape;199;gd8e8782ba6_0_33"/>
            <p:cNvSpPr/>
            <p:nvPr/>
          </p:nvSpPr>
          <p:spPr>
            <a:xfrm>
              <a:off x="0" y="1764009"/>
              <a:ext cx="112200" cy="9780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gd8e8782ba6_0_33"/>
          <p:cNvSpPr txBox="1"/>
          <p:nvPr/>
        </p:nvSpPr>
        <p:spPr>
          <a:xfrm>
            <a:off x="16588725" y="1932750"/>
            <a:ext cx="893400" cy="481800"/>
          </a:xfrm>
          <a:prstGeom prst="rect">
            <a:avLst/>
          </a:prstGeom>
          <a:solidFill>
            <a:schemeClr val="lt1"/>
          </a:solid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130" u="none" cap="none" strike="noStrike">
                <a:solidFill>
                  <a:schemeClr val="dk1"/>
                </a:solidFill>
                <a:latin typeface="Michroma"/>
                <a:ea typeface="Michroma"/>
                <a:cs typeface="Michroma"/>
                <a:sym typeface="Michroma"/>
              </a:rPr>
              <a:t>0</a:t>
            </a:r>
            <a:r>
              <a:rPr b="1" lang="en-US" sz="3130">
                <a:solidFill>
                  <a:schemeClr val="dk1"/>
                </a:solidFill>
                <a:latin typeface="Michroma"/>
                <a:ea typeface="Michroma"/>
                <a:cs typeface="Michroma"/>
                <a:sym typeface="Michroma"/>
              </a:rPr>
              <a:t>9</a:t>
            </a:r>
            <a:endParaRPr>
              <a:solidFill>
                <a:schemeClr val="dk1"/>
              </a:solidFill>
            </a:endParaRPr>
          </a:p>
        </p:txBody>
      </p:sp>
      <p:sp>
        <p:nvSpPr>
          <p:cNvPr id="201" name="Google Shape;201;gd8e8782ba6_0_33"/>
          <p:cNvSpPr txBox="1"/>
          <p:nvPr/>
        </p:nvSpPr>
        <p:spPr>
          <a:xfrm>
            <a:off x="1979150" y="4441800"/>
            <a:ext cx="11428500" cy="1403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t>Moreover, the fact that many company entered in the market, and alll of them proposing substitute goods, make the market collapse and generate tremendous industry-wide losses and exit of several major competitors.</a:t>
            </a:r>
            <a:endParaRPr sz="2400"/>
          </a:p>
        </p:txBody>
      </p:sp>
      <p:cxnSp>
        <p:nvCxnSpPr>
          <p:cNvPr id="202" name="Google Shape;202;gd8e8782ba6_0_33"/>
          <p:cNvCxnSpPr/>
          <p:nvPr/>
        </p:nvCxnSpPr>
        <p:spPr>
          <a:xfrm flipH="1">
            <a:off x="1820550" y="4594500"/>
            <a:ext cx="28800" cy="1098000"/>
          </a:xfrm>
          <a:prstGeom prst="straightConnector1">
            <a:avLst/>
          </a:prstGeom>
          <a:noFill/>
          <a:ln cap="flat" cmpd="sng" w="76200">
            <a:solidFill>
              <a:srgbClr val="F41BFF"/>
            </a:solidFill>
            <a:prstDash val="solid"/>
            <a:round/>
            <a:headEnd len="med" w="med" type="none"/>
            <a:tailEnd len="med" w="med" type="none"/>
          </a:ln>
        </p:spPr>
      </p:cxnSp>
      <p:sp>
        <p:nvSpPr>
          <p:cNvPr id="203" name="Google Shape;203;gd8e8782ba6_0_33"/>
          <p:cNvSpPr txBox="1"/>
          <p:nvPr/>
        </p:nvSpPr>
        <p:spPr>
          <a:xfrm>
            <a:off x="1242930" y="1281276"/>
            <a:ext cx="14071500" cy="877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700"/>
              <a:t>2</a:t>
            </a:r>
            <a:r>
              <a:rPr b="1" baseline="30000" lang="en-US" sz="5700"/>
              <a:t>nd</a:t>
            </a:r>
            <a:r>
              <a:rPr b="1" i="0" lang="en-US" sz="5700" u="none" cap="none" strike="noStrike">
                <a:solidFill>
                  <a:srgbClr val="000000"/>
                </a:solidFill>
              </a:rPr>
              <a:t> Generation </a:t>
            </a:r>
            <a:r>
              <a:rPr b="1" lang="en-US" sz="5700"/>
              <a:t>(reason of Atari failure) :</a:t>
            </a:r>
            <a:endParaRPr b="1" sz="3500"/>
          </a:p>
        </p:txBody>
      </p:sp>
      <p:graphicFrame>
        <p:nvGraphicFramePr>
          <p:cNvPr id="204" name="Google Shape;204;gd8e8782ba6_0_33"/>
          <p:cNvGraphicFramePr/>
          <p:nvPr/>
        </p:nvGraphicFramePr>
        <p:xfrm>
          <a:off x="1696063" y="7914050"/>
          <a:ext cx="3000000" cy="3000000"/>
        </p:xfrm>
        <a:graphic>
          <a:graphicData uri="http://schemas.openxmlformats.org/drawingml/2006/table">
            <a:tbl>
              <a:tblPr>
                <a:noFill/>
                <a:tableStyleId>{B8F03A3C-2D80-441F-B600-A9EA35CAD36C}</a:tableStyleId>
              </a:tblPr>
              <a:tblGrid>
                <a:gridCol w="2979175"/>
                <a:gridCol w="2979175"/>
                <a:gridCol w="2979175"/>
                <a:gridCol w="2979175"/>
                <a:gridCol w="2979175"/>
              </a:tblGrid>
              <a:tr h="381000">
                <a:tc>
                  <a:txBody>
                    <a:bodyPr/>
                    <a:lstStyle/>
                    <a:p>
                      <a:pPr indent="0" lvl="0" marL="0" rtl="0" algn="l">
                        <a:spcBef>
                          <a:spcPts val="0"/>
                        </a:spcBef>
                        <a:spcAft>
                          <a:spcPts val="0"/>
                        </a:spcAft>
                        <a:buNone/>
                      </a:pPr>
                      <a:r>
                        <a:rPr lang="en-US" sz="2500"/>
                        <a:t>Manufacturer</a:t>
                      </a:r>
                      <a:endParaRPr sz="2500"/>
                    </a:p>
                  </a:txBody>
                  <a:tcPr marT="91425" marB="91425" marR="91425" marL="91425"/>
                </a:tc>
                <a:tc>
                  <a:txBody>
                    <a:bodyPr/>
                    <a:lstStyle/>
                    <a:p>
                      <a:pPr indent="0" lvl="0" marL="0" rtl="0" algn="l">
                        <a:spcBef>
                          <a:spcPts val="0"/>
                        </a:spcBef>
                        <a:spcAft>
                          <a:spcPts val="0"/>
                        </a:spcAft>
                        <a:buNone/>
                      </a:pPr>
                      <a:r>
                        <a:rPr lang="en-US" sz="2500"/>
                        <a:t>Model</a:t>
                      </a:r>
                      <a:endParaRPr sz="2500"/>
                    </a:p>
                  </a:txBody>
                  <a:tcPr marT="91425" marB="91425" marR="91425" marL="91425"/>
                </a:tc>
                <a:tc>
                  <a:txBody>
                    <a:bodyPr/>
                    <a:lstStyle/>
                    <a:p>
                      <a:pPr indent="0" lvl="0" marL="0" rtl="0" algn="l">
                        <a:spcBef>
                          <a:spcPts val="0"/>
                        </a:spcBef>
                        <a:spcAft>
                          <a:spcPts val="0"/>
                        </a:spcAft>
                        <a:buNone/>
                      </a:pPr>
                      <a:r>
                        <a:rPr lang="en-US" sz="2500"/>
                        <a:t>Price (1/1/1983)</a:t>
                      </a:r>
                      <a:endParaRPr sz="2500"/>
                    </a:p>
                  </a:txBody>
                  <a:tcPr marT="91425" marB="91425" marR="91425" marL="91425"/>
                </a:tc>
                <a:tc>
                  <a:txBody>
                    <a:bodyPr/>
                    <a:lstStyle/>
                    <a:p>
                      <a:pPr indent="0" lvl="0" marL="0" rtl="0" algn="l">
                        <a:spcBef>
                          <a:spcPts val="0"/>
                        </a:spcBef>
                        <a:spcAft>
                          <a:spcPts val="0"/>
                        </a:spcAft>
                        <a:buNone/>
                      </a:pPr>
                      <a:r>
                        <a:rPr lang="en-US" sz="2500"/>
                        <a:t>Price (31/5/1983)</a:t>
                      </a:r>
                      <a:endParaRPr sz="2500"/>
                    </a:p>
                  </a:txBody>
                  <a:tcPr marT="91425" marB="91425" marR="91425" marL="91425"/>
                </a:tc>
                <a:tc>
                  <a:txBody>
                    <a:bodyPr/>
                    <a:lstStyle/>
                    <a:p>
                      <a:pPr indent="0" lvl="0" marL="0" rtl="0" algn="l">
                        <a:spcBef>
                          <a:spcPts val="0"/>
                        </a:spcBef>
                        <a:spcAft>
                          <a:spcPts val="0"/>
                        </a:spcAft>
                        <a:buNone/>
                      </a:pPr>
                      <a:r>
                        <a:rPr lang="en-US" sz="2500"/>
                        <a:t>Price Change</a:t>
                      </a:r>
                      <a:endParaRPr sz="2500"/>
                    </a:p>
                  </a:txBody>
                  <a:tcPr marT="91425" marB="91425" marR="91425" marL="91425"/>
                </a:tc>
              </a:tr>
              <a:tr h="381000">
                <a:tc>
                  <a:txBody>
                    <a:bodyPr/>
                    <a:lstStyle/>
                    <a:p>
                      <a:pPr indent="0" lvl="0" marL="0" rtl="0" algn="l">
                        <a:spcBef>
                          <a:spcPts val="0"/>
                        </a:spcBef>
                        <a:spcAft>
                          <a:spcPts val="0"/>
                        </a:spcAft>
                        <a:buNone/>
                      </a:pPr>
                      <a:r>
                        <a:rPr lang="en-US" sz="2500"/>
                        <a:t>Atari</a:t>
                      </a:r>
                      <a:endParaRPr sz="2500"/>
                    </a:p>
                  </a:txBody>
                  <a:tcPr marT="91425" marB="91425" marR="91425" marL="91425"/>
                </a:tc>
                <a:tc>
                  <a:txBody>
                    <a:bodyPr/>
                    <a:lstStyle/>
                    <a:p>
                      <a:pPr indent="0" lvl="0" marL="0" rtl="0" algn="l">
                        <a:spcBef>
                          <a:spcPts val="0"/>
                        </a:spcBef>
                        <a:spcAft>
                          <a:spcPts val="0"/>
                        </a:spcAft>
                        <a:buNone/>
                      </a:pPr>
                      <a:r>
                        <a:rPr lang="en-US" sz="2500"/>
                        <a:t>VCS/2600</a:t>
                      </a:r>
                      <a:endParaRPr sz="25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500">
                          <a:solidFill>
                            <a:schemeClr val="dk1"/>
                          </a:solidFill>
                        </a:rPr>
                        <a:t>$139</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500">
                          <a:solidFill>
                            <a:schemeClr val="dk1"/>
                          </a:solidFill>
                        </a:rPr>
                        <a:t>$99</a:t>
                      </a:r>
                      <a:endParaRPr/>
                    </a:p>
                  </a:txBody>
                  <a:tcPr marT="91425" marB="91425" marR="91425" marL="91425"/>
                </a:tc>
                <a:tc>
                  <a:txBody>
                    <a:bodyPr/>
                    <a:lstStyle/>
                    <a:p>
                      <a:pPr indent="0" lvl="0" marL="0" rtl="0" algn="l">
                        <a:spcBef>
                          <a:spcPts val="0"/>
                        </a:spcBef>
                        <a:spcAft>
                          <a:spcPts val="0"/>
                        </a:spcAft>
                        <a:buNone/>
                      </a:pPr>
                      <a:r>
                        <a:rPr lang="en-US" sz="2500"/>
                        <a:t>%29</a:t>
                      </a:r>
                      <a:endParaRPr sz="2500"/>
                    </a:p>
                  </a:txBody>
                  <a:tcPr marT="91425" marB="91425" marR="91425" marL="91425"/>
                </a:tc>
              </a:tr>
              <a:tr h="381000">
                <a:tc>
                  <a:txBody>
                    <a:bodyPr/>
                    <a:lstStyle/>
                    <a:p>
                      <a:pPr indent="0" lvl="0" marL="0" rtl="0" algn="l">
                        <a:spcBef>
                          <a:spcPts val="0"/>
                        </a:spcBef>
                        <a:spcAft>
                          <a:spcPts val="0"/>
                        </a:spcAft>
                        <a:buNone/>
                      </a:pPr>
                      <a:r>
                        <a:rPr lang="en-US" sz="2500"/>
                        <a:t>Coleco</a:t>
                      </a:r>
                      <a:endParaRPr sz="2500"/>
                    </a:p>
                  </a:txBody>
                  <a:tcPr marT="91425" marB="91425" marR="91425" marL="91425"/>
                </a:tc>
                <a:tc>
                  <a:txBody>
                    <a:bodyPr/>
                    <a:lstStyle/>
                    <a:p>
                      <a:pPr indent="0" lvl="0" marL="0" rtl="0" algn="l">
                        <a:spcBef>
                          <a:spcPts val="0"/>
                        </a:spcBef>
                        <a:spcAft>
                          <a:spcPts val="0"/>
                        </a:spcAft>
                        <a:buNone/>
                      </a:pPr>
                      <a:r>
                        <a:rPr lang="en-US" sz="2500"/>
                        <a:t>Colecovision</a:t>
                      </a:r>
                      <a:endParaRPr sz="25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500">
                          <a:solidFill>
                            <a:schemeClr val="dk1"/>
                          </a:solidFill>
                        </a:rPr>
                        <a:t>$199</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500">
                          <a:solidFill>
                            <a:schemeClr val="dk1"/>
                          </a:solidFill>
                        </a:rPr>
                        <a:t>$139</a:t>
                      </a:r>
                      <a:endParaRPr/>
                    </a:p>
                  </a:txBody>
                  <a:tcPr marT="91425" marB="91425" marR="91425" marL="91425"/>
                </a:tc>
                <a:tc>
                  <a:txBody>
                    <a:bodyPr/>
                    <a:lstStyle/>
                    <a:p>
                      <a:pPr indent="0" lvl="0" marL="0" rtl="0" algn="l">
                        <a:spcBef>
                          <a:spcPts val="0"/>
                        </a:spcBef>
                        <a:spcAft>
                          <a:spcPts val="0"/>
                        </a:spcAft>
                        <a:buNone/>
                      </a:pPr>
                      <a:r>
                        <a:rPr lang="en-US" sz="2500"/>
                        <a:t>%30</a:t>
                      </a:r>
                      <a:endParaRPr sz="2500"/>
                    </a:p>
                  </a:txBody>
                  <a:tcPr marT="91425" marB="91425" marR="91425" marL="91425"/>
                </a:tc>
              </a:tr>
              <a:tr h="396200">
                <a:tc>
                  <a:txBody>
                    <a:bodyPr/>
                    <a:lstStyle/>
                    <a:p>
                      <a:pPr indent="0" lvl="0" marL="0" rtl="0" algn="l">
                        <a:spcBef>
                          <a:spcPts val="0"/>
                        </a:spcBef>
                        <a:spcAft>
                          <a:spcPts val="0"/>
                        </a:spcAft>
                        <a:buNone/>
                      </a:pPr>
                      <a:r>
                        <a:rPr lang="en-US" sz="2500"/>
                        <a:t>Mattell</a:t>
                      </a:r>
                      <a:endParaRPr sz="2500"/>
                    </a:p>
                  </a:txBody>
                  <a:tcPr marT="91425" marB="91425" marR="91425" marL="91425"/>
                </a:tc>
                <a:tc>
                  <a:txBody>
                    <a:bodyPr/>
                    <a:lstStyle/>
                    <a:p>
                      <a:pPr indent="0" lvl="0" marL="0" rtl="0" algn="l">
                        <a:spcBef>
                          <a:spcPts val="0"/>
                        </a:spcBef>
                        <a:spcAft>
                          <a:spcPts val="0"/>
                        </a:spcAft>
                        <a:buNone/>
                      </a:pPr>
                      <a:r>
                        <a:rPr lang="en-US" sz="2500"/>
                        <a:t>Intellivision</a:t>
                      </a:r>
                      <a:endParaRPr sz="25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500">
                          <a:solidFill>
                            <a:schemeClr val="dk1"/>
                          </a:solidFill>
                        </a:rPr>
                        <a:t>$199</a:t>
                      </a:r>
                      <a:endParaRPr sz="25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500">
                          <a:solidFill>
                            <a:schemeClr val="dk1"/>
                          </a:solidFill>
                        </a:rPr>
                        <a:t>$139</a:t>
                      </a:r>
                      <a:endParaRPr/>
                    </a:p>
                  </a:txBody>
                  <a:tcPr marT="91425" marB="91425" marR="91425" marL="91425"/>
                </a:tc>
                <a:tc>
                  <a:txBody>
                    <a:bodyPr/>
                    <a:lstStyle/>
                    <a:p>
                      <a:pPr indent="0" lvl="0" marL="0" rtl="0" algn="l">
                        <a:spcBef>
                          <a:spcPts val="0"/>
                        </a:spcBef>
                        <a:spcAft>
                          <a:spcPts val="0"/>
                        </a:spcAft>
                        <a:buNone/>
                      </a:pPr>
                      <a:r>
                        <a:rPr lang="en-US" sz="2500"/>
                        <a:t>%30</a:t>
                      </a:r>
                      <a:endParaRPr sz="2500"/>
                    </a:p>
                  </a:txBody>
                  <a:tcPr marT="91425" marB="91425" marR="91425" marL="91425"/>
                </a:tc>
              </a:tr>
            </a:tbl>
          </a:graphicData>
        </a:graphic>
      </p:graphicFrame>
      <p:sp>
        <p:nvSpPr>
          <p:cNvPr id="205" name="Google Shape;205;gd8e8782ba6_0_33"/>
          <p:cNvSpPr txBox="1"/>
          <p:nvPr/>
        </p:nvSpPr>
        <p:spPr>
          <a:xfrm>
            <a:off x="2629382" y="6436375"/>
            <a:ext cx="11298600" cy="8865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t>Atari experience tell us that even if a firm is the standard setting and build standard base alone, this is not sufficient to maintain the dominance in the market.</a:t>
            </a:r>
            <a:endParaRPr sz="2400"/>
          </a:p>
        </p:txBody>
      </p:sp>
      <p:cxnSp>
        <p:nvCxnSpPr>
          <p:cNvPr id="206" name="Google Shape;206;gd8e8782ba6_0_33"/>
          <p:cNvCxnSpPr/>
          <p:nvPr/>
        </p:nvCxnSpPr>
        <p:spPr>
          <a:xfrm flipH="1">
            <a:off x="2464179" y="6330628"/>
            <a:ext cx="19500" cy="1098000"/>
          </a:xfrm>
          <a:prstGeom prst="straightConnector1">
            <a:avLst/>
          </a:prstGeom>
          <a:noFill/>
          <a:ln cap="flat" cmpd="sng" w="76200">
            <a:solidFill>
              <a:srgbClr val="F41BFF"/>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gd40ab5ec45_1_115"/>
          <p:cNvPicPr preferRelativeResize="0"/>
          <p:nvPr/>
        </p:nvPicPr>
        <p:blipFill rotWithShape="1">
          <a:blip r:embed="rId3">
            <a:alphaModFix amt="95000"/>
          </a:blip>
          <a:srcRect b="17267" l="20704" r="33571" t="52277"/>
          <a:stretch/>
        </p:blipFill>
        <p:spPr>
          <a:xfrm>
            <a:off x="7079058" y="0"/>
            <a:ext cx="11208944" cy="11198355"/>
          </a:xfrm>
          <a:prstGeom prst="rect">
            <a:avLst/>
          </a:prstGeom>
          <a:noFill/>
          <a:ln>
            <a:noFill/>
          </a:ln>
        </p:spPr>
      </p:pic>
      <p:sp>
        <p:nvSpPr>
          <p:cNvPr id="212" name="Google Shape;212;gd40ab5ec45_1_115"/>
          <p:cNvSpPr txBox="1"/>
          <p:nvPr/>
        </p:nvSpPr>
        <p:spPr>
          <a:xfrm rot="-5400000">
            <a:off x="-2583975" y="4650901"/>
            <a:ext cx="8229600" cy="985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400">
                <a:latin typeface="Michroma"/>
                <a:ea typeface="Michroma"/>
                <a:cs typeface="Michroma"/>
                <a:sym typeface="Michroma"/>
              </a:rPr>
              <a:t>Coleco - Mattel</a:t>
            </a:r>
            <a:endParaRPr/>
          </a:p>
        </p:txBody>
      </p:sp>
      <p:sp>
        <p:nvSpPr>
          <p:cNvPr id="213" name="Google Shape;213;gd40ab5ec45_1_115"/>
          <p:cNvSpPr txBox="1"/>
          <p:nvPr/>
        </p:nvSpPr>
        <p:spPr>
          <a:xfrm>
            <a:off x="10962490" y="1704201"/>
            <a:ext cx="5619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FFFFF"/>
                </a:solidFill>
                <a:latin typeface="Arial"/>
                <a:ea typeface="Arial"/>
                <a:cs typeface="Arial"/>
                <a:sym typeface="Arial"/>
              </a:rPr>
              <a:t>&gt; FOCUS</a:t>
            </a:r>
            <a:endParaRPr/>
          </a:p>
        </p:txBody>
      </p:sp>
      <p:grpSp>
        <p:nvGrpSpPr>
          <p:cNvPr id="214" name="Google Shape;214;gd40ab5ec45_1_115"/>
          <p:cNvGrpSpPr/>
          <p:nvPr/>
        </p:nvGrpSpPr>
        <p:grpSpPr>
          <a:xfrm>
            <a:off x="10595463" y="3151961"/>
            <a:ext cx="6746330" cy="4894425"/>
            <a:chOff x="-5007" y="-2138976"/>
            <a:chExt cx="8995107" cy="6525900"/>
          </a:xfrm>
        </p:grpSpPr>
        <p:sp>
          <p:nvSpPr>
            <p:cNvPr id="215" name="Google Shape;215;gd40ab5ec45_1_115"/>
            <p:cNvSpPr txBox="1"/>
            <p:nvPr/>
          </p:nvSpPr>
          <p:spPr>
            <a:xfrm>
              <a:off x="0" y="661854"/>
              <a:ext cx="89901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16" name="Google Shape;216;gd40ab5ec45_1_115"/>
            <p:cNvSpPr txBox="1"/>
            <p:nvPr/>
          </p:nvSpPr>
          <p:spPr>
            <a:xfrm>
              <a:off x="-5007" y="-2138976"/>
              <a:ext cx="8990100" cy="6525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 NEW ENTRANTS</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sz="3000">
                <a:solidFill>
                  <a:schemeClr val="lt1"/>
                </a:solidFill>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IMPORTANT ROLE OF THE COMPLEMENTARY GOODS RELATED TO THE MAIN PRODUCT</a:t>
              </a:r>
              <a:endParaRPr sz="3000">
                <a:solidFill>
                  <a:schemeClr val="lt1"/>
                </a:solidFill>
              </a:endParaRPr>
            </a:p>
            <a:p>
              <a:pPr indent="0" lvl="0" marL="0" marR="0" rtl="0" algn="l">
                <a:lnSpc>
                  <a:spcPct val="139958"/>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PRICE COMPETITION</a:t>
              </a:r>
              <a:endParaRPr b="1" i="1" sz="3000">
                <a:solidFill>
                  <a:schemeClr val="lt1"/>
                </a:solidFill>
                <a:latin typeface="Calibri"/>
                <a:ea typeface="Calibri"/>
                <a:cs typeface="Calibri"/>
                <a:sym typeface="Calibri"/>
              </a:endParaRPr>
            </a:p>
            <a:p>
              <a:pPr indent="0" lvl="0" marL="0" marR="0" rtl="0" algn="l">
                <a:lnSpc>
                  <a:spcPct val="139958"/>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SUBSTITUTE PRODUCT</a:t>
              </a:r>
              <a:endParaRPr>
                <a:solidFill>
                  <a:schemeClr val="lt1"/>
                </a:solidFill>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grpSp>
      <p:sp>
        <p:nvSpPr>
          <p:cNvPr id="217" name="Google Shape;217;gd40ab5ec45_1_115"/>
          <p:cNvSpPr/>
          <p:nvPr/>
        </p:nvSpPr>
        <p:spPr>
          <a:xfrm>
            <a:off x="10516820" y="1477482"/>
            <a:ext cx="105000" cy="9201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d40ab5ec45_1_115"/>
          <p:cNvSpPr txBox="1"/>
          <p:nvPr/>
        </p:nvSpPr>
        <p:spPr>
          <a:xfrm>
            <a:off x="16588725" y="1932750"/>
            <a:ext cx="8934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10</a:t>
            </a:r>
            <a:endParaRPr/>
          </a:p>
        </p:txBody>
      </p:sp>
      <p:pic>
        <p:nvPicPr>
          <p:cNvPr id="219" name="Google Shape;219;gd40ab5ec45_1_115"/>
          <p:cNvPicPr preferRelativeResize="0"/>
          <p:nvPr/>
        </p:nvPicPr>
        <p:blipFill>
          <a:blip r:embed="rId4">
            <a:alphaModFix/>
          </a:blip>
          <a:stretch>
            <a:fillRect/>
          </a:stretch>
        </p:blipFill>
        <p:spPr>
          <a:xfrm>
            <a:off x="3929875" y="1932745"/>
            <a:ext cx="6097101" cy="1995875"/>
          </a:xfrm>
          <a:prstGeom prst="rect">
            <a:avLst/>
          </a:prstGeom>
          <a:noFill/>
          <a:ln>
            <a:noFill/>
          </a:ln>
        </p:spPr>
      </p:pic>
      <p:pic>
        <p:nvPicPr>
          <p:cNvPr id="220" name="Google Shape;220;gd40ab5ec45_1_115"/>
          <p:cNvPicPr preferRelativeResize="0"/>
          <p:nvPr/>
        </p:nvPicPr>
        <p:blipFill>
          <a:blip r:embed="rId5">
            <a:alphaModFix/>
          </a:blip>
          <a:stretch>
            <a:fillRect/>
          </a:stretch>
        </p:blipFill>
        <p:spPr>
          <a:xfrm>
            <a:off x="5873877" y="5226054"/>
            <a:ext cx="2508351" cy="25041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d5fea7a653_0_3"/>
          <p:cNvPicPr preferRelativeResize="0"/>
          <p:nvPr/>
        </p:nvPicPr>
        <p:blipFill rotWithShape="1">
          <a:blip r:embed="rId3">
            <a:alphaModFix amt="73000"/>
          </a:blip>
          <a:srcRect b="4470" l="0" r="0" t="4470"/>
          <a:stretch/>
        </p:blipFill>
        <p:spPr>
          <a:xfrm rot="-915584">
            <a:off x="-11341525" y="-3664949"/>
            <a:ext cx="22683049" cy="19647269"/>
          </a:xfrm>
          <a:prstGeom prst="rect">
            <a:avLst/>
          </a:prstGeom>
          <a:noFill/>
          <a:ln>
            <a:noFill/>
          </a:ln>
        </p:spPr>
      </p:pic>
      <p:sp>
        <p:nvSpPr>
          <p:cNvPr id="226" name="Google Shape;226;gd5fea7a653_0_3"/>
          <p:cNvSpPr txBox="1"/>
          <p:nvPr/>
        </p:nvSpPr>
        <p:spPr>
          <a:xfrm>
            <a:off x="-5410200" y="9426449"/>
            <a:ext cx="8088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130" u="none" cap="none" strike="noStrike">
                <a:solidFill>
                  <a:srgbClr val="FFFFFF"/>
                </a:solidFill>
                <a:latin typeface="Michroma"/>
                <a:ea typeface="Michroma"/>
                <a:cs typeface="Michroma"/>
                <a:sym typeface="Michroma"/>
              </a:rPr>
              <a:t>0</a:t>
            </a:r>
            <a:r>
              <a:rPr b="1" lang="en-US" sz="3130">
                <a:solidFill>
                  <a:srgbClr val="FFFFFF"/>
                </a:solidFill>
                <a:latin typeface="Michroma"/>
                <a:ea typeface="Michroma"/>
                <a:cs typeface="Michroma"/>
                <a:sym typeface="Michroma"/>
              </a:rPr>
              <a:t>5</a:t>
            </a:r>
            <a:endParaRPr/>
          </a:p>
        </p:txBody>
      </p:sp>
      <p:sp>
        <p:nvSpPr>
          <p:cNvPr id="227" name="Google Shape;227;gd5fea7a653_0_3"/>
          <p:cNvSpPr txBox="1"/>
          <p:nvPr/>
        </p:nvSpPr>
        <p:spPr>
          <a:xfrm>
            <a:off x="16588725" y="1932750"/>
            <a:ext cx="893400" cy="481800"/>
          </a:xfrm>
          <a:prstGeom prst="rect">
            <a:avLst/>
          </a:prstGeom>
          <a:solidFill>
            <a:schemeClr val="lt1"/>
          </a:solid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chemeClr val="dk1"/>
                </a:solidFill>
                <a:latin typeface="Michroma"/>
                <a:ea typeface="Michroma"/>
                <a:cs typeface="Michroma"/>
                <a:sym typeface="Michroma"/>
              </a:rPr>
              <a:t>11</a:t>
            </a:r>
            <a:endParaRPr>
              <a:solidFill>
                <a:schemeClr val="dk1"/>
              </a:solidFill>
            </a:endParaRPr>
          </a:p>
        </p:txBody>
      </p:sp>
      <p:sp>
        <p:nvSpPr>
          <p:cNvPr id="228" name="Google Shape;228;gd5fea7a653_0_3"/>
          <p:cNvSpPr txBox="1"/>
          <p:nvPr/>
        </p:nvSpPr>
        <p:spPr>
          <a:xfrm>
            <a:off x="1242913" y="1281269"/>
            <a:ext cx="10135200" cy="877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700"/>
              <a:t>3</a:t>
            </a:r>
            <a:r>
              <a:rPr b="1" baseline="30000" lang="en-US" sz="5700"/>
              <a:t>r</a:t>
            </a:r>
            <a:r>
              <a:rPr b="1" baseline="30000" lang="en-US" sz="5700"/>
              <a:t>d</a:t>
            </a:r>
            <a:r>
              <a:rPr b="1" i="0" lang="en-US" sz="5700" u="none" cap="none" strike="noStrike">
                <a:solidFill>
                  <a:srgbClr val="000000"/>
                </a:solidFill>
              </a:rPr>
              <a:t> Generation : (1</a:t>
            </a:r>
            <a:r>
              <a:rPr b="1" lang="en-US" sz="5700"/>
              <a:t>986-1989)</a:t>
            </a:r>
            <a:endParaRPr b="1" sz="3500"/>
          </a:p>
        </p:txBody>
      </p:sp>
      <p:grpSp>
        <p:nvGrpSpPr>
          <p:cNvPr id="229" name="Google Shape;229;gd5fea7a653_0_3"/>
          <p:cNvGrpSpPr/>
          <p:nvPr/>
        </p:nvGrpSpPr>
        <p:grpSpPr>
          <a:xfrm>
            <a:off x="1242913" y="2618850"/>
            <a:ext cx="14072033" cy="2308386"/>
            <a:chOff x="0" y="1657999"/>
            <a:chExt cx="18762711" cy="2315100"/>
          </a:xfrm>
        </p:grpSpPr>
        <p:sp>
          <p:nvSpPr>
            <p:cNvPr id="230" name="Google Shape;230;gd5fea7a653_0_3"/>
            <p:cNvSpPr txBox="1"/>
            <p:nvPr/>
          </p:nvSpPr>
          <p:spPr>
            <a:xfrm>
              <a:off x="200511" y="1657999"/>
              <a:ext cx="18562200" cy="2315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3000"/>
                <a:t>After the U.S. market collapse, in 1986 Nintendo Entertainment System (NES) is released. It had a more realistic graphics than the earlier systems and it had a great success in Japan. </a:t>
              </a:r>
              <a:endParaRPr sz="3000"/>
            </a:p>
            <a:p>
              <a:pPr indent="0" lvl="0" marL="0" marR="0" rtl="0" algn="l">
                <a:lnSpc>
                  <a:spcPct val="139958"/>
                </a:lnSpc>
                <a:spcBef>
                  <a:spcPts val="0"/>
                </a:spcBef>
                <a:spcAft>
                  <a:spcPts val="0"/>
                </a:spcAft>
                <a:buNone/>
              </a:pPr>
              <a:r>
                <a:t/>
              </a:r>
              <a:endParaRPr sz="2400"/>
            </a:p>
          </p:txBody>
        </p:sp>
        <p:sp>
          <p:nvSpPr>
            <p:cNvPr id="231" name="Google Shape;231;gd5fea7a653_0_3"/>
            <p:cNvSpPr/>
            <p:nvPr/>
          </p:nvSpPr>
          <p:spPr>
            <a:xfrm>
              <a:off x="0" y="1764009"/>
              <a:ext cx="112200" cy="9780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gd5fea7a653_0_3"/>
          <p:cNvSpPr txBox="1"/>
          <p:nvPr/>
        </p:nvSpPr>
        <p:spPr>
          <a:xfrm>
            <a:off x="2109425" y="4770400"/>
            <a:ext cx="15112500" cy="5170500"/>
          </a:xfrm>
          <a:prstGeom prst="rect">
            <a:avLst/>
          </a:prstGeom>
          <a:noFill/>
          <a:ln>
            <a:noFill/>
          </a:ln>
        </p:spPr>
        <p:txBody>
          <a:bodyPr anchorCtr="0" anchor="t" bIns="91425" lIns="91425" spcFirstLastPara="1" rIns="91425" wrap="square" tIns="91425">
            <a:spAutoFit/>
          </a:bodyPr>
          <a:lstStyle/>
          <a:p>
            <a:pPr indent="0" lvl="0" marL="0" rtl="0" algn="l">
              <a:lnSpc>
                <a:spcPct val="139958"/>
              </a:lnSpc>
              <a:spcBef>
                <a:spcPts val="0"/>
              </a:spcBef>
              <a:spcAft>
                <a:spcPts val="0"/>
              </a:spcAft>
              <a:buNone/>
            </a:pPr>
            <a:r>
              <a:rPr lang="en-US" sz="2400">
                <a:solidFill>
                  <a:schemeClr val="dk1"/>
                </a:solidFill>
              </a:rPr>
              <a:t>N</a:t>
            </a:r>
            <a:r>
              <a:rPr lang="en-US" sz="3000">
                <a:solidFill>
                  <a:schemeClr val="dk1"/>
                </a:solidFill>
              </a:rPr>
              <a:t>intendo designed a much more rationalized approach than the other firms previously in the market. Nintendo strategic points were :</a:t>
            </a:r>
            <a:endParaRPr sz="3000">
              <a:solidFill>
                <a:schemeClr val="dk1"/>
              </a:solidFill>
            </a:endParaRPr>
          </a:p>
          <a:p>
            <a:pPr indent="-419100" lvl="0" marL="457200" rtl="0" algn="l">
              <a:lnSpc>
                <a:spcPct val="139958"/>
              </a:lnSpc>
              <a:spcBef>
                <a:spcPts val="0"/>
              </a:spcBef>
              <a:spcAft>
                <a:spcPts val="0"/>
              </a:spcAft>
              <a:buClr>
                <a:schemeClr val="dk1"/>
              </a:buClr>
              <a:buSzPts val="3000"/>
              <a:buAutoNum type="arabicPeriod"/>
            </a:pPr>
            <a:r>
              <a:rPr lang="en-US" sz="3000">
                <a:solidFill>
                  <a:schemeClr val="dk1"/>
                </a:solidFill>
              </a:rPr>
              <a:t>Included lock out chip to prevent unauthorized licensed.</a:t>
            </a:r>
            <a:endParaRPr sz="3000">
              <a:solidFill>
                <a:schemeClr val="dk1"/>
              </a:solidFill>
            </a:endParaRPr>
          </a:p>
          <a:p>
            <a:pPr indent="-419100" lvl="0" marL="457200" rtl="0" algn="l">
              <a:lnSpc>
                <a:spcPct val="139958"/>
              </a:lnSpc>
              <a:spcBef>
                <a:spcPts val="0"/>
              </a:spcBef>
              <a:spcAft>
                <a:spcPts val="0"/>
              </a:spcAft>
              <a:buClr>
                <a:schemeClr val="dk1"/>
              </a:buClr>
              <a:buSzPts val="3000"/>
              <a:buAutoNum type="arabicPeriod"/>
            </a:pPr>
            <a:r>
              <a:rPr lang="en-US" sz="3000">
                <a:solidFill>
                  <a:schemeClr val="dk1"/>
                </a:solidFill>
              </a:rPr>
              <a:t>Limited the license into 16 firms</a:t>
            </a:r>
            <a:endParaRPr sz="3000">
              <a:solidFill>
                <a:schemeClr val="dk1"/>
              </a:solidFill>
            </a:endParaRPr>
          </a:p>
          <a:p>
            <a:pPr indent="-419100" lvl="0" marL="457200" rtl="0" algn="l">
              <a:lnSpc>
                <a:spcPct val="139958"/>
              </a:lnSpc>
              <a:spcBef>
                <a:spcPts val="0"/>
              </a:spcBef>
              <a:spcAft>
                <a:spcPts val="0"/>
              </a:spcAft>
              <a:buClr>
                <a:schemeClr val="dk1"/>
              </a:buClr>
              <a:buSzPts val="3000"/>
              <a:buAutoNum type="arabicPeriod"/>
            </a:pPr>
            <a:r>
              <a:rPr lang="en-US" sz="3000">
                <a:solidFill>
                  <a:schemeClr val="dk1"/>
                </a:solidFill>
              </a:rPr>
              <a:t>Gain a monopoly power because of exclusive deals with software makers</a:t>
            </a:r>
            <a:endParaRPr sz="3000">
              <a:solidFill>
                <a:schemeClr val="dk1"/>
              </a:solidFill>
            </a:endParaRPr>
          </a:p>
          <a:p>
            <a:pPr indent="-419100" lvl="0" marL="457200" rtl="0" algn="l">
              <a:lnSpc>
                <a:spcPct val="139958"/>
              </a:lnSpc>
              <a:spcBef>
                <a:spcPts val="0"/>
              </a:spcBef>
              <a:spcAft>
                <a:spcPts val="0"/>
              </a:spcAft>
              <a:buClr>
                <a:schemeClr val="dk1"/>
              </a:buClr>
              <a:buSzPts val="3000"/>
              <a:buAutoNum type="arabicPeriod"/>
            </a:pPr>
            <a:r>
              <a:rPr lang="en-US" sz="3000">
                <a:solidFill>
                  <a:schemeClr val="dk1"/>
                </a:solidFill>
              </a:rPr>
              <a:t>Prevent companies from flooding the market with “copycat” and assured people that they have their best game to released</a:t>
            </a:r>
            <a:endParaRPr sz="3000">
              <a:solidFill>
                <a:schemeClr val="dk1"/>
              </a:solidFill>
            </a:endParaRPr>
          </a:p>
          <a:p>
            <a:pPr indent="-419100" lvl="0" marL="457200" rtl="0" algn="l">
              <a:lnSpc>
                <a:spcPct val="139958"/>
              </a:lnSpc>
              <a:spcBef>
                <a:spcPts val="0"/>
              </a:spcBef>
              <a:spcAft>
                <a:spcPts val="0"/>
              </a:spcAft>
              <a:buClr>
                <a:schemeClr val="dk1"/>
              </a:buClr>
              <a:buSzPts val="3000"/>
              <a:buAutoNum type="arabicPeriod"/>
            </a:pPr>
            <a:r>
              <a:rPr lang="en-US" sz="3000">
                <a:solidFill>
                  <a:schemeClr val="dk1"/>
                </a:solidFill>
              </a:rPr>
              <a:t>Tightly control complementary products</a:t>
            </a:r>
            <a:endParaRPr sz="3000"/>
          </a:p>
        </p:txBody>
      </p:sp>
      <p:cxnSp>
        <p:nvCxnSpPr>
          <p:cNvPr id="233" name="Google Shape;233;gd5fea7a653_0_3"/>
          <p:cNvCxnSpPr/>
          <p:nvPr/>
        </p:nvCxnSpPr>
        <p:spPr>
          <a:xfrm flipH="1">
            <a:off x="1791650" y="5259100"/>
            <a:ext cx="28800" cy="1098000"/>
          </a:xfrm>
          <a:prstGeom prst="straightConnector1">
            <a:avLst/>
          </a:prstGeom>
          <a:noFill/>
          <a:ln cap="flat" cmpd="sng" w="76200">
            <a:solidFill>
              <a:srgbClr val="F41B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da01f26559_0_35"/>
          <p:cNvPicPr preferRelativeResize="0"/>
          <p:nvPr/>
        </p:nvPicPr>
        <p:blipFill rotWithShape="1">
          <a:blip r:embed="rId3">
            <a:alphaModFix amt="73000"/>
          </a:blip>
          <a:srcRect b="4470" l="0" r="0" t="4470"/>
          <a:stretch/>
        </p:blipFill>
        <p:spPr>
          <a:xfrm rot="-915584">
            <a:off x="-11341525" y="-3664949"/>
            <a:ext cx="22683049" cy="19647269"/>
          </a:xfrm>
          <a:prstGeom prst="rect">
            <a:avLst/>
          </a:prstGeom>
          <a:noFill/>
          <a:ln>
            <a:noFill/>
          </a:ln>
        </p:spPr>
      </p:pic>
      <p:sp>
        <p:nvSpPr>
          <p:cNvPr id="239" name="Google Shape;239;gda01f26559_0_35"/>
          <p:cNvSpPr txBox="1"/>
          <p:nvPr/>
        </p:nvSpPr>
        <p:spPr>
          <a:xfrm>
            <a:off x="-5410200" y="9426449"/>
            <a:ext cx="8088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130" u="none" cap="none" strike="noStrike">
                <a:solidFill>
                  <a:srgbClr val="FFFFFF"/>
                </a:solidFill>
                <a:latin typeface="Michroma"/>
                <a:ea typeface="Michroma"/>
                <a:cs typeface="Michroma"/>
                <a:sym typeface="Michroma"/>
              </a:rPr>
              <a:t>0</a:t>
            </a:r>
            <a:r>
              <a:rPr b="1" lang="en-US" sz="3130">
                <a:solidFill>
                  <a:srgbClr val="FFFFFF"/>
                </a:solidFill>
                <a:latin typeface="Michroma"/>
                <a:ea typeface="Michroma"/>
                <a:cs typeface="Michroma"/>
                <a:sym typeface="Michroma"/>
              </a:rPr>
              <a:t>5</a:t>
            </a:r>
            <a:endParaRPr/>
          </a:p>
        </p:txBody>
      </p:sp>
      <p:sp>
        <p:nvSpPr>
          <p:cNvPr id="240" name="Google Shape;240;gda01f26559_0_35"/>
          <p:cNvSpPr txBox="1"/>
          <p:nvPr/>
        </p:nvSpPr>
        <p:spPr>
          <a:xfrm>
            <a:off x="16588725" y="1932750"/>
            <a:ext cx="893400" cy="481800"/>
          </a:xfrm>
          <a:prstGeom prst="rect">
            <a:avLst/>
          </a:prstGeom>
          <a:solidFill>
            <a:schemeClr val="lt1"/>
          </a:solid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chemeClr val="dk1"/>
                </a:solidFill>
                <a:latin typeface="Michroma"/>
                <a:ea typeface="Michroma"/>
                <a:cs typeface="Michroma"/>
                <a:sym typeface="Michroma"/>
              </a:rPr>
              <a:t>12</a:t>
            </a:r>
            <a:endParaRPr>
              <a:solidFill>
                <a:schemeClr val="dk1"/>
              </a:solidFill>
            </a:endParaRPr>
          </a:p>
        </p:txBody>
      </p:sp>
      <p:sp>
        <p:nvSpPr>
          <p:cNvPr id="241" name="Google Shape;241;gda01f26559_0_35"/>
          <p:cNvSpPr txBox="1"/>
          <p:nvPr/>
        </p:nvSpPr>
        <p:spPr>
          <a:xfrm>
            <a:off x="1242913" y="1281269"/>
            <a:ext cx="10135200" cy="877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700"/>
              <a:t>3</a:t>
            </a:r>
            <a:r>
              <a:rPr b="1" baseline="30000" lang="en-US" sz="5700"/>
              <a:t>r</a:t>
            </a:r>
            <a:r>
              <a:rPr b="1" baseline="30000" lang="en-US" sz="5700"/>
              <a:t>d</a:t>
            </a:r>
            <a:r>
              <a:rPr b="1" i="0" lang="en-US" sz="5700" u="none" cap="none" strike="noStrike">
                <a:solidFill>
                  <a:srgbClr val="000000"/>
                </a:solidFill>
              </a:rPr>
              <a:t> Generation : (1</a:t>
            </a:r>
            <a:r>
              <a:rPr b="1" lang="en-US" sz="5700"/>
              <a:t>986-1989)</a:t>
            </a:r>
            <a:endParaRPr b="1" sz="3500"/>
          </a:p>
        </p:txBody>
      </p:sp>
      <p:grpSp>
        <p:nvGrpSpPr>
          <p:cNvPr id="242" name="Google Shape;242;gda01f26559_0_35"/>
          <p:cNvGrpSpPr/>
          <p:nvPr/>
        </p:nvGrpSpPr>
        <p:grpSpPr>
          <a:xfrm>
            <a:off x="1242913" y="2618847"/>
            <a:ext cx="10134996" cy="2308386"/>
            <a:chOff x="0" y="1657996"/>
            <a:chExt cx="13513328" cy="2315100"/>
          </a:xfrm>
        </p:grpSpPr>
        <p:sp>
          <p:nvSpPr>
            <p:cNvPr id="243" name="Google Shape;243;gda01f26559_0_35"/>
            <p:cNvSpPr txBox="1"/>
            <p:nvPr/>
          </p:nvSpPr>
          <p:spPr>
            <a:xfrm>
              <a:off x="200528" y="1657996"/>
              <a:ext cx="13312800" cy="2315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3000"/>
                <a:t>First competitor: Atari and Co. that introduced the version of 7800 which never caught on due to its low quality graphic.</a:t>
              </a:r>
              <a:endParaRPr sz="3000"/>
            </a:p>
            <a:p>
              <a:pPr indent="0" lvl="0" marL="0" marR="0" rtl="0" algn="l">
                <a:lnSpc>
                  <a:spcPct val="139958"/>
                </a:lnSpc>
                <a:spcBef>
                  <a:spcPts val="0"/>
                </a:spcBef>
                <a:spcAft>
                  <a:spcPts val="0"/>
                </a:spcAft>
                <a:buNone/>
              </a:pPr>
              <a:r>
                <a:t/>
              </a:r>
              <a:endParaRPr sz="2400"/>
            </a:p>
          </p:txBody>
        </p:sp>
        <p:sp>
          <p:nvSpPr>
            <p:cNvPr id="244" name="Google Shape;244;gda01f26559_0_35"/>
            <p:cNvSpPr/>
            <p:nvPr/>
          </p:nvSpPr>
          <p:spPr>
            <a:xfrm>
              <a:off x="0" y="1764009"/>
              <a:ext cx="112200" cy="9780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gda01f26559_0_35"/>
          <p:cNvSpPr txBox="1"/>
          <p:nvPr/>
        </p:nvSpPr>
        <p:spPr>
          <a:xfrm>
            <a:off x="1474000" y="5461450"/>
            <a:ext cx="10135200" cy="2585400"/>
          </a:xfrm>
          <a:prstGeom prst="rect">
            <a:avLst/>
          </a:prstGeom>
          <a:noFill/>
          <a:ln>
            <a:noFill/>
          </a:ln>
        </p:spPr>
        <p:txBody>
          <a:bodyPr anchorCtr="0" anchor="t" bIns="91425" lIns="91425" spcFirstLastPara="1" rIns="91425" wrap="square" tIns="91425">
            <a:spAutoFit/>
          </a:bodyPr>
          <a:lstStyle/>
          <a:p>
            <a:pPr indent="0" lvl="0" marL="0" rtl="0" algn="l">
              <a:lnSpc>
                <a:spcPct val="139958"/>
              </a:lnSpc>
              <a:spcBef>
                <a:spcPts val="0"/>
              </a:spcBef>
              <a:spcAft>
                <a:spcPts val="0"/>
              </a:spcAft>
              <a:buNone/>
            </a:pPr>
            <a:r>
              <a:rPr lang="en-US" sz="3000">
                <a:solidFill>
                  <a:schemeClr val="dk1"/>
                </a:solidFill>
              </a:rPr>
              <a:t>Second competitor: Sega introduced Master System, technologically similar to NES, but Nintendo owned the majority of the licences for video games and Sega had trouble to access to the distribution network.</a:t>
            </a:r>
            <a:endParaRPr sz="3000"/>
          </a:p>
        </p:txBody>
      </p:sp>
      <p:cxnSp>
        <p:nvCxnSpPr>
          <p:cNvPr id="246" name="Google Shape;246;gda01f26559_0_35"/>
          <p:cNvCxnSpPr/>
          <p:nvPr/>
        </p:nvCxnSpPr>
        <p:spPr>
          <a:xfrm flipH="1">
            <a:off x="1242925" y="5587100"/>
            <a:ext cx="28800" cy="1098000"/>
          </a:xfrm>
          <a:prstGeom prst="straightConnector1">
            <a:avLst/>
          </a:prstGeom>
          <a:noFill/>
          <a:ln cap="flat" cmpd="sng" w="76200">
            <a:solidFill>
              <a:srgbClr val="F41BFF"/>
            </a:solidFill>
            <a:prstDash val="solid"/>
            <a:round/>
            <a:headEnd len="med" w="med" type="none"/>
            <a:tailEnd len="med" w="med" type="none"/>
          </a:ln>
        </p:spPr>
      </p:cxnSp>
      <p:sp>
        <p:nvSpPr>
          <p:cNvPr id="247" name="Google Shape;247;gda01f26559_0_35"/>
          <p:cNvSpPr/>
          <p:nvPr/>
        </p:nvSpPr>
        <p:spPr>
          <a:xfrm rot="5400000">
            <a:off x="11438025" y="3000300"/>
            <a:ext cx="1107600" cy="1965000"/>
          </a:xfrm>
          <a:prstGeom prst="bentArrow">
            <a:avLst>
              <a:gd fmla="val 25000" name="adj1"/>
              <a:gd fmla="val 23407"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da01f26559_0_35"/>
          <p:cNvSpPr txBox="1"/>
          <p:nvPr/>
        </p:nvSpPr>
        <p:spPr>
          <a:xfrm>
            <a:off x="8264250" y="4675775"/>
            <a:ext cx="14679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3000"/>
              <a:t>NINTENDO TECHNOLOGICAL INNOVATION</a:t>
            </a:r>
            <a:endParaRPr b="1" i="1" sz="3000"/>
          </a:p>
        </p:txBody>
      </p:sp>
      <p:sp>
        <p:nvSpPr>
          <p:cNvPr id="249" name="Google Shape;249;gda01f26559_0_35"/>
          <p:cNvSpPr/>
          <p:nvPr/>
        </p:nvSpPr>
        <p:spPr>
          <a:xfrm rot="5400000">
            <a:off x="11438025" y="6735825"/>
            <a:ext cx="1107600" cy="1965000"/>
          </a:xfrm>
          <a:prstGeom prst="bentArrow">
            <a:avLst>
              <a:gd fmla="val 25000" name="adj1"/>
              <a:gd fmla="val 23407"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da01f26559_0_35"/>
          <p:cNvSpPr txBox="1"/>
          <p:nvPr/>
        </p:nvSpPr>
        <p:spPr>
          <a:xfrm>
            <a:off x="7484075" y="8440175"/>
            <a:ext cx="14679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3000"/>
              <a:t>NINTENDO ENTRY BARRIERS AND NETWORK EFFECT</a:t>
            </a:r>
            <a:endParaRPr b="1" i="1"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gd40ab5ec45_1_133"/>
          <p:cNvPicPr preferRelativeResize="0"/>
          <p:nvPr/>
        </p:nvPicPr>
        <p:blipFill rotWithShape="1">
          <a:blip r:embed="rId3">
            <a:alphaModFix amt="95000"/>
          </a:blip>
          <a:srcRect b="17267" l="20704" r="33571" t="52277"/>
          <a:stretch/>
        </p:blipFill>
        <p:spPr>
          <a:xfrm>
            <a:off x="7079058" y="0"/>
            <a:ext cx="11208944" cy="11198355"/>
          </a:xfrm>
          <a:prstGeom prst="rect">
            <a:avLst/>
          </a:prstGeom>
          <a:noFill/>
          <a:ln>
            <a:noFill/>
          </a:ln>
        </p:spPr>
      </p:pic>
      <p:sp>
        <p:nvSpPr>
          <p:cNvPr id="256" name="Google Shape;256;gd40ab5ec45_1_133"/>
          <p:cNvSpPr txBox="1"/>
          <p:nvPr/>
        </p:nvSpPr>
        <p:spPr>
          <a:xfrm rot="-5400000">
            <a:off x="-2583975" y="4650901"/>
            <a:ext cx="8229600" cy="985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400">
                <a:latin typeface="Michroma"/>
                <a:ea typeface="Michroma"/>
                <a:cs typeface="Michroma"/>
                <a:sym typeface="Michroma"/>
              </a:rPr>
              <a:t>Nintendo</a:t>
            </a:r>
            <a:endParaRPr/>
          </a:p>
        </p:txBody>
      </p:sp>
      <p:sp>
        <p:nvSpPr>
          <p:cNvPr id="257" name="Google Shape;257;gd40ab5ec45_1_133"/>
          <p:cNvSpPr txBox="1"/>
          <p:nvPr/>
        </p:nvSpPr>
        <p:spPr>
          <a:xfrm>
            <a:off x="10962490" y="1704201"/>
            <a:ext cx="5619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FFFFF"/>
                </a:solidFill>
                <a:latin typeface="Arial"/>
                <a:ea typeface="Arial"/>
                <a:cs typeface="Arial"/>
                <a:sym typeface="Arial"/>
              </a:rPr>
              <a:t>&gt; FOCUS</a:t>
            </a:r>
            <a:endParaRPr/>
          </a:p>
        </p:txBody>
      </p:sp>
      <p:grpSp>
        <p:nvGrpSpPr>
          <p:cNvPr id="258" name="Google Shape;258;gd40ab5ec45_1_133"/>
          <p:cNvGrpSpPr/>
          <p:nvPr/>
        </p:nvGrpSpPr>
        <p:grpSpPr>
          <a:xfrm>
            <a:off x="10623688" y="2935386"/>
            <a:ext cx="6744455" cy="5818050"/>
            <a:chOff x="-2507" y="-2797142"/>
            <a:chExt cx="8992607" cy="7757400"/>
          </a:xfrm>
        </p:grpSpPr>
        <p:sp>
          <p:nvSpPr>
            <p:cNvPr id="259" name="Google Shape;259;gd40ab5ec45_1_133"/>
            <p:cNvSpPr txBox="1"/>
            <p:nvPr/>
          </p:nvSpPr>
          <p:spPr>
            <a:xfrm>
              <a:off x="0" y="661854"/>
              <a:ext cx="89901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60" name="Google Shape;260;gd40ab5ec45_1_133"/>
            <p:cNvSpPr txBox="1"/>
            <p:nvPr/>
          </p:nvSpPr>
          <p:spPr>
            <a:xfrm>
              <a:off x="-2507" y="-2797142"/>
              <a:ext cx="8990100" cy="7757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FIRST MOVER</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TECHNOLOGICAL INNOVATION</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sz="3000">
                <a:solidFill>
                  <a:schemeClr val="lt1"/>
                </a:solidFill>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COMPLEMENTARY GOODS</a:t>
              </a:r>
              <a:endParaRPr sz="3000">
                <a:solidFill>
                  <a:schemeClr val="lt1"/>
                </a:solidFill>
              </a:endParaRPr>
            </a:p>
            <a:p>
              <a:pPr indent="0" lvl="0" marL="0" marR="0" rtl="0" algn="l">
                <a:lnSpc>
                  <a:spcPct val="139958"/>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STRONG ENTRY BARRIER - RATIONALIZED APPROACH TO THE MARKET</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VERSIONING</a:t>
              </a:r>
              <a:endParaRPr b="1" i="1" sz="3000">
                <a:solidFill>
                  <a:schemeClr val="lt1"/>
                </a:solidFill>
                <a:latin typeface="Calibri"/>
                <a:ea typeface="Calibri"/>
                <a:cs typeface="Calibri"/>
                <a:sym typeface="Calibri"/>
              </a:endParaRPr>
            </a:p>
            <a:p>
              <a:pPr indent="0" lvl="0" marL="0" marR="0" rtl="0" algn="l">
                <a:lnSpc>
                  <a:spcPct val="139958"/>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grpSp>
      <p:sp>
        <p:nvSpPr>
          <p:cNvPr id="261" name="Google Shape;261;gd40ab5ec45_1_133"/>
          <p:cNvSpPr/>
          <p:nvPr/>
        </p:nvSpPr>
        <p:spPr>
          <a:xfrm>
            <a:off x="10516820" y="1477482"/>
            <a:ext cx="105000" cy="9201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d40ab5ec45_1_133"/>
          <p:cNvSpPr txBox="1"/>
          <p:nvPr/>
        </p:nvSpPr>
        <p:spPr>
          <a:xfrm>
            <a:off x="16588725" y="1932750"/>
            <a:ext cx="8934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13</a:t>
            </a:r>
            <a:endParaRPr/>
          </a:p>
        </p:txBody>
      </p:sp>
      <p:pic>
        <p:nvPicPr>
          <p:cNvPr id="263" name="Google Shape;263;gd40ab5ec45_1_133"/>
          <p:cNvPicPr preferRelativeResize="0"/>
          <p:nvPr/>
        </p:nvPicPr>
        <p:blipFill>
          <a:blip r:embed="rId4">
            <a:alphaModFix/>
          </a:blip>
          <a:stretch>
            <a:fillRect/>
          </a:stretch>
        </p:blipFill>
        <p:spPr>
          <a:xfrm>
            <a:off x="3560375" y="2935375"/>
            <a:ext cx="6956451" cy="391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gd5fea7a653_1_0"/>
          <p:cNvPicPr preferRelativeResize="0"/>
          <p:nvPr/>
        </p:nvPicPr>
        <p:blipFill rotWithShape="1">
          <a:blip r:embed="rId4">
            <a:alphaModFix amt="73000"/>
          </a:blip>
          <a:srcRect b="4470" l="0" r="0" t="4470"/>
          <a:stretch/>
        </p:blipFill>
        <p:spPr>
          <a:xfrm rot="-915584">
            <a:off x="-11314850" y="-3318374"/>
            <a:ext cx="22683049" cy="19647269"/>
          </a:xfrm>
          <a:prstGeom prst="rect">
            <a:avLst/>
          </a:prstGeom>
          <a:noFill/>
          <a:ln>
            <a:noFill/>
          </a:ln>
        </p:spPr>
      </p:pic>
      <p:grpSp>
        <p:nvGrpSpPr>
          <p:cNvPr id="269" name="Google Shape;269;gd5fea7a653_1_0"/>
          <p:cNvGrpSpPr/>
          <p:nvPr/>
        </p:nvGrpSpPr>
        <p:grpSpPr>
          <a:xfrm>
            <a:off x="1012787" y="255646"/>
            <a:ext cx="15868669" cy="9563830"/>
            <a:chOff x="-2577143" y="-3696798"/>
            <a:chExt cx="20765073" cy="9591646"/>
          </a:xfrm>
        </p:grpSpPr>
        <p:sp>
          <p:nvSpPr>
            <p:cNvPr id="270" name="Google Shape;270;gd5fea7a653_1_0"/>
            <p:cNvSpPr txBox="1"/>
            <p:nvPr/>
          </p:nvSpPr>
          <p:spPr>
            <a:xfrm>
              <a:off x="-2577143" y="-3696798"/>
              <a:ext cx="13513500" cy="879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700">
                  <a:solidFill>
                    <a:schemeClr val="dk1"/>
                  </a:solidFill>
                </a:rPr>
                <a:t>4</a:t>
              </a:r>
              <a:r>
                <a:rPr b="1" baseline="30000" lang="en-US" sz="5700">
                  <a:solidFill>
                    <a:schemeClr val="dk1"/>
                  </a:solidFill>
                </a:rPr>
                <a:t>th</a:t>
              </a:r>
              <a:r>
                <a:rPr b="1" lang="en-US" sz="5700">
                  <a:solidFill>
                    <a:schemeClr val="dk1"/>
                  </a:solidFill>
                </a:rPr>
                <a:t> Generation :</a:t>
              </a:r>
              <a:r>
                <a:rPr b="1" i="0" lang="en-US" sz="3600" u="none" cap="none" strike="noStrike">
                  <a:solidFill>
                    <a:srgbClr val="000000"/>
                  </a:solidFill>
                </a:rPr>
                <a:t> </a:t>
              </a:r>
              <a:r>
                <a:rPr b="1" i="0" lang="en-US" sz="5700" u="none" cap="none" strike="noStrike">
                  <a:solidFill>
                    <a:srgbClr val="000000"/>
                  </a:solidFill>
                </a:rPr>
                <a:t>(1989-1996) </a:t>
              </a:r>
              <a:endParaRPr b="1" sz="5700"/>
            </a:p>
          </p:txBody>
        </p:sp>
        <p:sp>
          <p:nvSpPr>
            <p:cNvPr id="271" name="Google Shape;271;gd5fea7a653_1_0"/>
            <p:cNvSpPr txBox="1"/>
            <p:nvPr/>
          </p:nvSpPr>
          <p:spPr>
            <a:xfrm>
              <a:off x="12250930" y="-2346152"/>
              <a:ext cx="5937000" cy="82410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3000"/>
                <a:t>A new entrant enter the market. Sega and NEC introduced the Sega Genesis System and the Turbo Grafix-16 system, leaving the 8 bit NES with improvement in graphical colors and digital sound, but the sales did not approach the sales of Nintendo, because Nintendo had more variant for the game titles.</a:t>
              </a:r>
              <a:endParaRPr sz="3000"/>
            </a:p>
          </p:txBody>
        </p:sp>
      </p:grpSp>
      <p:sp>
        <p:nvSpPr>
          <p:cNvPr id="272" name="Google Shape;272;gd5fea7a653_1_0"/>
          <p:cNvSpPr txBox="1"/>
          <p:nvPr/>
        </p:nvSpPr>
        <p:spPr>
          <a:xfrm>
            <a:off x="-5410200" y="9426449"/>
            <a:ext cx="8088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130" u="none" cap="none" strike="noStrike">
                <a:solidFill>
                  <a:srgbClr val="FFFFFF"/>
                </a:solidFill>
                <a:latin typeface="Michroma"/>
                <a:ea typeface="Michroma"/>
                <a:cs typeface="Michroma"/>
                <a:sym typeface="Michroma"/>
              </a:rPr>
              <a:t>0</a:t>
            </a:r>
            <a:r>
              <a:rPr b="1" lang="en-US" sz="3130">
                <a:solidFill>
                  <a:srgbClr val="FFFFFF"/>
                </a:solidFill>
                <a:latin typeface="Michroma"/>
                <a:ea typeface="Michroma"/>
                <a:cs typeface="Michroma"/>
                <a:sym typeface="Michroma"/>
              </a:rPr>
              <a:t>7</a:t>
            </a:r>
            <a:endParaRPr/>
          </a:p>
        </p:txBody>
      </p:sp>
      <p:sp>
        <p:nvSpPr>
          <p:cNvPr id="273" name="Google Shape;273;gd5fea7a653_1_0"/>
          <p:cNvSpPr txBox="1"/>
          <p:nvPr/>
        </p:nvSpPr>
        <p:spPr>
          <a:xfrm>
            <a:off x="16588725" y="1932750"/>
            <a:ext cx="893400" cy="481800"/>
          </a:xfrm>
          <a:prstGeom prst="rect">
            <a:avLst/>
          </a:prstGeom>
          <a:solidFill>
            <a:schemeClr val="lt1"/>
          </a:solid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chemeClr val="dk1"/>
                </a:solidFill>
                <a:latin typeface="Michroma"/>
                <a:ea typeface="Michroma"/>
                <a:cs typeface="Michroma"/>
                <a:sym typeface="Michroma"/>
              </a:rPr>
              <a:t>14</a:t>
            </a:r>
            <a:endParaRPr>
              <a:solidFill>
                <a:schemeClr val="dk1"/>
              </a:solidFill>
            </a:endParaRPr>
          </a:p>
        </p:txBody>
      </p:sp>
      <p:pic>
        <p:nvPicPr>
          <p:cNvPr id="274" name="Google Shape;274;gd5fea7a653_1_0"/>
          <p:cNvPicPr preferRelativeResize="0"/>
          <p:nvPr/>
        </p:nvPicPr>
        <p:blipFill>
          <a:blip r:embed="rId5">
            <a:alphaModFix/>
          </a:blip>
          <a:stretch>
            <a:fillRect/>
          </a:stretch>
        </p:blipFill>
        <p:spPr>
          <a:xfrm>
            <a:off x="520588" y="1621349"/>
            <a:ext cx="11509727" cy="6479251"/>
          </a:xfrm>
          <a:prstGeom prst="rect">
            <a:avLst/>
          </a:prstGeom>
          <a:noFill/>
          <a:ln>
            <a:noFill/>
          </a:ln>
        </p:spPr>
      </p:pic>
      <p:sp>
        <p:nvSpPr>
          <p:cNvPr id="275" name="Google Shape;275;gd5fea7a653_1_0"/>
          <p:cNvSpPr txBox="1"/>
          <p:nvPr/>
        </p:nvSpPr>
        <p:spPr>
          <a:xfrm>
            <a:off x="4998788" y="9819475"/>
            <a:ext cx="255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Source : WIKIPEDIA</a:t>
            </a:r>
            <a:endParaRPr b="1" sz="1600"/>
          </a:p>
        </p:txBody>
      </p:sp>
      <p:pic>
        <p:nvPicPr>
          <p:cNvPr id="276" name="Google Shape;276;gd5fea7a653_1_0"/>
          <p:cNvPicPr preferRelativeResize="0"/>
          <p:nvPr/>
        </p:nvPicPr>
        <p:blipFill>
          <a:blip r:embed="rId6">
            <a:alphaModFix/>
          </a:blip>
          <a:stretch>
            <a:fillRect/>
          </a:stretch>
        </p:blipFill>
        <p:spPr>
          <a:xfrm>
            <a:off x="520600" y="8048050"/>
            <a:ext cx="11474901" cy="144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da49d843aa_0_17"/>
          <p:cNvPicPr preferRelativeResize="0"/>
          <p:nvPr/>
        </p:nvPicPr>
        <p:blipFill rotWithShape="1">
          <a:blip r:embed="rId3">
            <a:alphaModFix amt="95000"/>
          </a:blip>
          <a:srcRect b="17267" l="20704" r="33571" t="52277"/>
          <a:stretch/>
        </p:blipFill>
        <p:spPr>
          <a:xfrm>
            <a:off x="6959149" y="0"/>
            <a:ext cx="11328850" cy="11198348"/>
          </a:xfrm>
          <a:prstGeom prst="rect">
            <a:avLst/>
          </a:prstGeom>
          <a:noFill/>
          <a:ln>
            <a:noFill/>
          </a:ln>
        </p:spPr>
      </p:pic>
      <p:sp>
        <p:nvSpPr>
          <p:cNvPr id="282" name="Google Shape;282;gda49d843aa_0_17"/>
          <p:cNvSpPr txBox="1"/>
          <p:nvPr/>
        </p:nvSpPr>
        <p:spPr>
          <a:xfrm rot="-5400000">
            <a:off x="-2583975" y="4650901"/>
            <a:ext cx="8229600" cy="985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400">
                <a:latin typeface="Michroma"/>
                <a:ea typeface="Michroma"/>
                <a:cs typeface="Michroma"/>
                <a:sym typeface="Michroma"/>
              </a:rPr>
              <a:t>Sega</a:t>
            </a:r>
            <a:endParaRPr/>
          </a:p>
        </p:txBody>
      </p:sp>
      <p:sp>
        <p:nvSpPr>
          <p:cNvPr id="283" name="Google Shape;283;gda49d843aa_0_17"/>
          <p:cNvSpPr txBox="1"/>
          <p:nvPr/>
        </p:nvSpPr>
        <p:spPr>
          <a:xfrm>
            <a:off x="10962490" y="1704201"/>
            <a:ext cx="5619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FFFFF"/>
                </a:solidFill>
                <a:latin typeface="Arial"/>
                <a:ea typeface="Arial"/>
                <a:cs typeface="Arial"/>
                <a:sym typeface="Arial"/>
              </a:rPr>
              <a:t>&gt; FOCUS</a:t>
            </a:r>
            <a:endParaRPr/>
          </a:p>
        </p:txBody>
      </p:sp>
      <p:grpSp>
        <p:nvGrpSpPr>
          <p:cNvPr id="284" name="Google Shape;284;gda49d843aa_0_17"/>
          <p:cNvGrpSpPr/>
          <p:nvPr/>
        </p:nvGrpSpPr>
        <p:grpSpPr>
          <a:xfrm>
            <a:off x="10597338" y="3459661"/>
            <a:ext cx="6744455" cy="5664375"/>
            <a:chOff x="-2507" y="-1728709"/>
            <a:chExt cx="8992607" cy="7552500"/>
          </a:xfrm>
        </p:grpSpPr>
        <p:sp>
          <p:nvSpPr>
            <p:cNvPr id="285" name="Google Shape;285;gda49d843aa_0_17"/>
            <p:cNvSpPr txBox="1"/>
            <p:nvPr/>
          </p:nvSpPr>
          <p:spPr>
            <a:xfrm>
              <a:off x="0" y="661854"/>
              <a:ext cx="89901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86" name="Google Shape;286;gda49d843aa_0_17"/>
            <p:cNvSpPr txBox="1"/>
            <p:nvPr/>
          </p:nvSpPr>
          <p:spPr>
            <a:xfrm>
              <a:off x="-2507" y="-1728709"/>
              <a:ext cx="8990100" cy="7552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ENTRY TIMING</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COMPLEMENTARY GOODS </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PRICE COMPETITION</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PRODUCT VERSIONING : LOWER COST AND HIGH MEMORY BY USING CD</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NETWORK EFFECTS : POPULARITY OF THE GAME CHARACTER</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a:solidFill>
                  <a:schemeClr val="lt1"/>
                </a:solidFill>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grpSp>
      <p:sp>
        <p:nvSpPr>
          <p:cNvPr id="287" name="Google Shape;287;gda49d843aa_0_17"/>
          <p:cNvSpPr/>
          <p:nvPr/>
        </p:nvSpPr>
        <p:spPr>
          <a:xfrm>
            <a:off x="10516820" y="1477482"/>
            <a:ext cx="105000" cy="9201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da49d843aa_0_17"/>
          <p:cNvSpPr txBox="1"/>
          <p:nvPr/>
        </p:nvSpPr>
        <p:spPr>
          <a:xfrm>
            <a:off x="16588725" y="1932750"/>
            <a:ext cx="8934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15</a:t>
            </a:r>
            <a:endParaRPr/>
          </a:p>
        </p:txBody>
      </p:sp>
      <p:pic>
        <p:nvPicPr>
          <p:cNvPr id="289" name="Google Shape;289;gda49d843aa_0_17"/>
          <p:cNvPicPr preferRelativeResize="0"/>
          <p:nvPr/>
        </p:nvPicPr>
        <p:blipFill>
          <a:blip r:embed="rId4">
            <a:alphaModFix/>
          </a:blip>
          <a:stretch>
            <a:fillRect/>
          </a:stretch>
        </p:blipFill>
        <p:spPr>
          <a:xfrm>
            <a:off x="3912375" y="3208100"/>
            <a:ext cx="4796025" cy="387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gd5fea7a653_0_14"/>
          <p:cNvPicPr preferRelativeResize="0"/>
          <p:nvPr/>
        </p:nvPicPr>
        <p:blipFill rotWithShape="1">
          <a:blip r:embed="rId4">
            <a:alphaModFix amt="73000"/>
          </a:blip>
          <a:srcRect b="4470" l="0" r="0" t="4470"/>
          <a:stretch/>
        </p:blipFill>
        <p:spPr>
          <a:xfrm rot="-915584">
            <a:off x="-11341525" y="-3664949"/>
            <a:ext cx="22683049" cy="19647269"/>
          </a:xfrm>
          <a:prstGeom prst="rect">
            <a:avLst/>
          </a:prstGeom>
          <a:noFill/>
          <a:ln>
            <a:noFill/>
          </a:ln>
        </p:spPr>
      </p:pic>
      <p:grpSp>
        <p:nvGrpSpPr>
          <p:cNvPr id="295" name="Google Shape;295;gd5fea7a653_0_14"/>
          <p:cNvGrpSpPr/>
          <p:nvPr/>
        </p:nvGrpSpPr>
        <p:grpSpPr>
          <a:xfrm>
            <a:off x="1176113" y="890769"/>
            <a:ext cx="11057109" cy="4066297"/>
            <a:chOff x="-2362233" y="-3505832"/>
            <a:chExt cx="14742811" cy="4078124"/>
          </a:xfrm>
        </p:grpSpPr>
        <p:sp>
          <p:nvSpPr>
            <p:cNvPr id="296" name="Google Shape;296;gd5fea7a653_0_14"/>
            <p:cNvSpPr txBox="1"/>
            <p:nvPr/>
          </p:nvSpPr>
          <p:spPr>
            <a:xfrm>
              <a:off x="-2362233" y="-3505832"/>
              <a:ext cx="13513500" cy="879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700">
                  <a:solidFill>
                    <a:schemeClr val="dk1"/>
                  </a:solidFill>
                </a:rPr>
                <a:t>5</a:t>
              </a:r>
              <a:r>
                <a:rPr b="1" baseline="30000" lang="en-US" sz="5700">
                  <a:solidFill>
                    <a:schemeClr val="dk1"/>
                  </a:solidFill>
                </a:rPr>
                <a:t>th</a:t>
              </a:r>
              <a:r>
                <a:rPr b="1" lang="en-US" sz="5700">
                  <a:solidFill>
                    <a:schemeClr val="dk1"/>
                  </a:solidFill>
                </a:rPr>
                <a:t> Generation : </a:t>
              </a:r>
              <a:r>
                <a:rPr b="1" i="0" lang="en-US" sz="5700" u="none" cap="none" strike="noStrike">
                  <a:solidFill>
                    <a:srgbClr val="000000"/>
                  </a:solidFill>
                </a:rPr>
                <a:t>(199</a:t>
              </a:r>
              <a:r>
                <a:rPr b="1" lang="en-US" sz="5700"/>
                <a:t>5-2002</a:t>
              </a:r>
              <a:r>
                <a:rPr b="1" i="0" lang="en-US" sz="5700" u="none" cap="none" strike="noStrike">
                  <a:solidFill>
                    <a:srgbClr val="000000"/>
                  </a:solidFill>
                </a:rPr>
                <a:t>)</a:t>
              </a:r>
              <a:endParaRPr b="1" sz="5700"/>
            </a:p>
          </p:txBody>
        </p:sp>
        <p:sp>
          <p:nvSpPr>
            <p:cNvPr id="297" name="Google Shape;297;gd5fea7a653_0_14"/>
            <p:cNvSpPr txBox="1"/>
            <p:nvPr/>
          </p:nvSpPr>
          <p:spPr>
            <a:xfrm>
              <a:off x="-932222" y="-2071419"/>
              <a:ext cx="13312800" cy="11112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3000"/>
                <a:t>A 32 bit system had introduced to the market, called the Interactive Multiplayer (IM). </a:t>
              </a:r>
              <a:endParaRPr sz="3000"/>
            </a:p>
          </p:txBody>
        </p:sp>
        <p:sp>
          <p:nvSpPr>
            <p:cNvPr id="298" name="Google Shape;298;gd5fea7a653_0_14"/>
            <p:cNvSpPr/>
            <p:nvPr/>
          </p:nvSpPr>
          <p:spPr>
            <a:xfrm>
              <a:off x="982933" y="-405708"/>
              <a:ext cx="112200" cy="9780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gd5fea7a653_0_14"/>
          <p:cNvSpPr txBox="1"/>
          <p:nvPr/>
        </p:nvSpPr>
        <p:spPr>
          <a:xfrm>
            <a:off x="4351625" y="3816300"/>
            <a:ext cx="13371900" cy="2400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3000"/>
              <a:t>Innovation in this era played an important role for new challengers in game industry. Sega successfully entered the market with complementary products. Sony expanded installed base by decreasing the price of core products, while 3DO had no willingness to cut the cost for IM, so their product failed.</a:t>
            </a:r>
            <a:endParaRPr sz="3000"/>
          </a:p>
        </p:txBody>
      </p:sp>
      <p:sp>
        <p:nvSpPr>
          <p:cNvPr id="300" name="Google Shape;300;gd5fea7a653_0_14"/>
          <p:cNvSpPr txBox="1"/>
          <p:nvPr/>
        </p:nvSpPr>
        <p:spPr>
          <a:xfrm>
            <a:off x="-5410200" y="9426449"/>
            <a:ext cx="8088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130" u="none" cap="none" strike="noStrike">
                <a:solidFill>
                  <a:srgbClr val="FFFFFF"/>
                </a:solidFill>
                <a:latin typeface="Michroma"/>
                <a:ea typeface="Michroma"/>
                <a:cs typeface="Michroma"/>
                <a:sym typeface="Michroma"/>
              </a:rPr>
              <a:t>0</a:t>
            </a:r>
            <a:r>
              <a:rPr b="1" lang="en-US" sz="3130">
                <a:solidFill>
                  <a:srgbClr val="FFFFFF"/>
                </a:solidFill>
                <a:latin typeface="Michroma"/>
                <a:ea typeface="Michroma"/>
                <a:cs typeface="Michroma"/>
                <a:sym typeface="Michroma"/>
              </a:rPr>
              <a:t>8</a:t>
            </a:r>
            <a:endParaRPr/>
          </a:p>
        </p:txBody>
      </p:sp>
      <p:sp>
        <p:nvSpPr>
          <p:cNvPr id="301" name="Google Shape;301;gd5fea7a653_0_14"/>
          <p:cNvSpPr/>
          <p:nvPr/>
        </p:nvSpPr>
        <p:spPr>
          <a:xfrm>
            <a:off x="1700113" y="2226078"/>
            <a:ext cx="84300" cy="9753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d5fea7a653_0_14"/>
          <p:cNvSpPr txBox="1"/>
          <p:nvPr/>
        </p:nvSpPr>
        <p:spPr>
          <a:xfrm>
            <a:off x="16588725" y="1932750"/>
            <a:ext cx="893400" cy="481800"/>
          </a:xfrm>
          <a:prstGeom prst="rect">
            <a:avLst/>
          </a:prstGeom>
          <a:solidFill>
            <a:schemeClr val="lt1"/>
          </a:solid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chemeClr val="dk1"/>
                </a:solidFill>
                <a:latin typeface="Michroma"/>
                <a:ea typeface="Michroma"/>
                <a:cs typeface="Michroma"/>
                <a:sym typeface="Michroma"/>
              </a:rPr>
              <a:t>16</a:t>
            </a:r>
            <a:endParaRPr>
              <a:solidFill>
                <a:schemeClr val="dk1"/>
              </a:solidFill>
            </a:endParaRPr>
          </a:p>
        </p:txBody>
      </p:sp>
      <p:pic>
        <p:nvPicPr>
          <p:cNvPr id="303" name="Google Shape;303;gd5fea7a653_0_14"/>
          <p:cNvPicPr preferRelativeResize="0"/>
          <p:nvPr/>
        </p:nvPicPr>
        <p:blipFill>
          <a:blip r:embed="rId5">
            <a:alphaModFix amt="87000"/>
          </a:blip>
          <a:stretch>
            <a:fillRect/>
          </a:stretch>
        </p:blipFill>
        <p:spPr>
          <a:xfrm>
            <a:off x="356038" y="6415663"/>
            <a:ext cx="17618175" cy="3446225"/>
          </a:xfrm>
          <a:prstGeom prst="rect">
            <a:avLst/>
          </a:prstGeom>
          <a:noFill/>
          <a:ln>
            <a:noFill/>
          </a:ln>
        </p:spPr>
      </p:pic>
      <p:sp>
        <p:nvSpPr>
          <p:cNvPr id="304" name="Google Shape;304;gd5fea7a653_0_14"/>
          <p:cNvSpPr txBox="1"/>
          <p:nvPr/>
        </p:nvSpPr>
        <p:spPr>
          <a:xfrm>
            <a:off x="8040875" y="9908250"/>
            <a:ext cx="255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Source : WIKIPEDIA</a:t>
            </a:r>
            <a:endParaRPr b="1"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d9c2b86175_0_0"/>
          <p:cNvPicPr preferRelativeResize="0"/>
          <p:nvPr/>
        </p:nvPicPr>
        <p:blipFill rotWithShape="1">
          <a:blip r:embed="rId3">
            <a:alphaModFix amt="95000"/>
          </a:blip>
          <a:srcRect b="17267" l="20704" r="33571" t="52277"/>
          <a:stretch/>
        </p:blipFill>
        <p:spPr>
          <a:xfrm>
            <a:off x="6959149" y="0"/>
            <a:ext cx="11328850" cy="11198348"/>
          </a:xfrm>
          <a:prstGeom prst="rect">
            <a:avLst/>
          </a:prstGeom>
          <a:noFill/>
          <a:ln>
            <a:noFill/>
          </a:ln>
        </p:spPr>
      </p:pic>
      <p:sp>
        <p:nvSpPr>
          <p:cNvPr id="310" name="Google Shape;310;gd9c2b86175_0_0"/>
          <p:cNvSpPr txBox="1"/>
          <p:nvPr/>
        </p:nvSpPr>
        <p:spPr>
          <a:xfrm rot="-5400000">
            <a:off x="-2583975" y="4650901"/>
            <a:ext cx="8229600" cy="985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400">
                <a:latin typeface="Michroma"/>
                <a:ea typeface="Michroma"/>
                <a:cs typeface="Michroma"/>
                <a:sym typeface="Michroma"/>
              </a:rPr>
              <a:t>Sony</a:t>
            </a:r>
            <a:endParaRPr/>
          </a:p>
        </p:txBody>
      </p:sp>
      <p:sp>
        <p:nvSpPr>
          <p:cNvPr id="311" name="Google Shape;311;gd9c2b86175_0_0"/>
          <p:cNvSpPr txBox="1"/>
          <p:nvPr/>
        </p:nvSpPr>
        <p:spPr>
          <a:xfrm>
            <a:off x="10962490" y="1704201"/>
            <a:ext cx="5619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FFFFF"/>
                </a:solidFill>
                <a:latin typeface="Arial"/>
                <a:ea typeface="Arial"/>
                <a:cs typeface="Arial"/>
                <a:sym typeface="Arial"/>
              </a:rPr>
              <a:t>&gt; FOCUS</a:t>
            </a:r>
            <a:endParaRPr/>
          </a:p>
        </p:txBody>
      </p:sp>
      <p:grpSp>
        <p:nvGrpSpPr>
          <p:cNvPr id="312" name="Google Shape;312;gd9c2b86175_0_0"/>
          <p:cNvGrpSpPr/>
          <p:nvPr/>
        </p:nvGrpSpPr>
        <p:grpSpPr>
          <a:xfrm>
            <a:off x="10595463" y="3151961"/>
            <a:ext cx="6746330" cy="4463550"/>
            <a:chOff x="-5007" y="-2138976"/>
            <a:chExt cx="8995107" cy="5951400"/>
          </a:xfrm>
        </p:grpSpPr>
        <p:sp>
          <p:nvSpPr>
            <p:cNvPr id="313" name="Google Shape;313;gd9c2b86175_0_0"/>
            <p:cNvSpPr txBox="1"/>
            <p:nvPr/>
          </p:nvSpPr>
          <p:spPr>
            <a:xfrm>
              <a:off x="0" y="661854"/>
              <a:ext cx="89901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314" name="Google Shape;314;gd9c2b86175_0_0"/>
            <p:cNvSpPr txBox="1"/>
            <p:nvPr/>
          </p:nvSpPr>
          <p:spPr>
            <a:xfrm>
              <a:off x="-5007" y="-2138976"/>
              <a:ext cx="8990100" cy="5951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COMPLEMENTARY GOODS RELATED TO THE MAIN PRODUCT</a:t>
              </a:r>
              <a:endParaRPr sz="3000">
                <a:solidFill>
                  <a:schemeClr val="lt1"/>
                </a:solidFill>
              </a:endParaRPr>
            </a:p>
            <a:p>
              <a:pPr indent="0" lvl="0" marL="0" marR="0" rtl="0" algn="l">
                <a:lnSpc>
                  <a:spcPct val="139958"/>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PRICE COMPETITION</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INSTALLED BASE : EARLY ADAPTOR</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DOMINANT DESIGN</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a:solidFill>
                  <a:schemeClr val="lt1"/>
                </a:solidFill>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grpSp>
      <p:sp>
        <p:nvSpPr>
          <p:cNvPr id="315" name="Google Shape;315;gd9c2b86175_0_0"/>
          <p:cNvSpPr/>
          <p:nvPr/>
        </p:nvSpPr>
        <p:spPr>
          <a:xfrm>
            <a:off x="10516820" y="1477482"/>
            <a:ext cx="105000" cy="9201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d9c2b86175_0_0"/>
          <p:cNvSpPr txBox="1"/>
          <p:nvPr/>
        </p:nvSpPr>
        <p:spPr>
          <a:xfrm>
            <a:off x="16588725" y="1932750"/>
            <a:ext cx="8934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17</a:t>
            </a:r>
            <a:endParaRPr/>
          </a:p>
        </p:txBody>
      </p:sp>
      <p:pic>
        <p:nvPicPr>
          <p:cNvPr id="317" name="Google Shape;317;gd9c2b86175_0_0"/>
          <p:cNvPicPr preferRelativeResize="0"/>
          <p:nvPr/>
        </p:nvPicPr>
        <p:blipFill>
          <a:blip r:embed="rId4">
            <a:alphaModFix amt="32000"/>
          </a:blip>
          <a:stretch>
            <a:fillRect/>
          </a:stretch>
        </p:blipFill>
        <p:spPr>
          <a:xfrm>
            <a:off x="3520625" y="3842950"/>
            <a:ext cx="6598775" cy="2601100"/>
          </a:xfrm>
          <a:prstGeom prst="rect">
            <a:avLst/>
          </a:prstGeom>
          <a:noFill/>
          <a:ln>
            <a:noFill/>
          </a:ln>
          <a:effectLst>
            <a:outerShdw blurRad="57150" rotWithShape="0" algn="bl" dir="5400000" dist="19050">
              <a:srgbClr val="CC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d611971beb_0_0"/>
          <p:cNvPicPr preferRelativeResize="0"/>
          <p:nvPr/>
        </p:nvPicPr>
        <p:blipFill rotWithShape="1">
          <a:blip r:embed="rId4">
            <a:alphaModFix amt="73000"/>
          </a:blip>
          <a:srcRect b="4470" l="0" r="0" t="4470"/>
          <a:stretch/>
        </p:blipFill>
        <p:spPr>
          <a:xfrm rot="-915584">
            <a:off x="-11341525" y="-3664949"/>
            <a:ext cx="22683049" cy="19647269"/>
          </a:xfrm>
          <a:prstGeom prst="rect">
            <a:avLst/>
          </a:prstGeom>
          <a:noFill/>
          <a:ln>
            <a:noFill/>
          </a:ln>
        </p:spPr>
      </p:pic>
      <p:grpSp>
        <p:nvGrpSpPr>
          <p:cNvPr id="323" name="Google Shape;323;gd611971beb_0_0"/>
          <p:cNvGrpSpPr/>
          <p:nvPr/>
        </p:nvGrpSpPr>
        <p:grpSpPr>
          <a:xfrm>
            <a:off x="712028" y="801200"/>
            <a:ext cx="12815100" cy="3081056"/>
            <a:chOff x="-2981014" y="-3595662"/>
            <a:chExt cx="17086800" cy="3090017"/>
          </a:xfrm>
        </p:grpSpPr>
        <p:sp>
          <p:nvSpPr>
            <p:cNvPr id="324" name="Google Shape;324;gd611971beb_0_0"/>
            <p:cNvSpPr txBox="1"/>
            <p:nvPr/>
          </p:nvSpPr>
          <p:spPr>
            <a:xfrm>
              <a:off x="-2981014" y="-3595662"/>
              <a:ext cx="17086800" cy="879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700">
                  <a:solidFill>
                    <a:schemeClr val="dk1"/>
                  </a:solidFill>
                </a:rPr>
                <a:t>6</a:t>
              </a:r>
              <a:r>
                <a:rPr b="1" baseline="30000" lang="en-US" sz="5700">
                  <a:solidFill>
                    <a:schemeClr val="dk1"/>
                  </a:solidFill>
                </a:rPr>
                <a:t>th</a:t>
              </a:r>
              <a:r>
                <a:rPr b="1" lang="en-US" sz="5700">
                  <a:solidFill>
                    <a:schemeClr val="dk1"/>
                  </a:solidFill>
                </a:rPr>
                <a:t> Generation :</a:t>
              </a:r>
              <a:r>
                <a:rPr b="0" i="0" lang="en-US" sz="3600" u="none" cap="none" strike="noStrike">
                  <a:solidFill>
                    <a:srgbClr val="000000"/>
                  </a:solidFill>
                  <a:latin typeface="Arial"/>
                  <a:ea typeface="Arial"/>
                  <a:cs typeface="Arial"/>
                  <a:sym typeface="Arial"/>
                </a:rPr>
                <a:t> </a:t>
              </a:r>
              <a:r>
                <a:rPr b="1" i="0" lang="en-US" sz="5700" u="none" cap="none" strike="noStrike">
                  <a:solidFill>
                    <a:srgbClr val="000000"/>
                  </a:solidFill>
                </a:rPr>
                <a:t>(1999-</a:t>
              </a:r>
              <a:r>
                <a:rPr b="1" lang="en-US" sz="5700"/>
                <a:t>2004</a:t>
              </a:r>
              <a:r>
                <a:rPr b="1" i="0" lang="en-US" sz="5700" u="none" cap="none" strike="noStrike">
                  <a:solidFill>
                    <a:srgbClr val="000000"/>
                  </a:solidFill>
                </a:rPr>
                <a:t>) </a:t>
              </a:r>
              <a:endParaRPr b="1" sz="5700"/>
            </a:p>
          </p:txBody>
        </p:sp>
        <p:sp>
          <p:nvSpPr>
            <p:cNvPr id="325" name="Google Shape;325;gd611971beb_0_0"/>
            <p:cNvSpPr txBox="1"/>
            <p:nvPr/>
          </p:nvSpPr>
          <p:spPr>
            <a:xfrm>
              <a:off x="-1094018" y="-2234245"/>
              <a:ext cx="13312800" cy="1728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3000"/>
                <a:t>Sega introduced its 128 bit Dreamcast system, but in 2001, Sega discontinued its manufacturing for Sega Dreamcast</a:t>
              </a:r>
              <a:endParaRPr sz="2800"/>
            </a:p>
            <a:p>
              <a:pPr indent="0" lvl="0" marL="0" marR="0" rtl="0" algn="l">
                <a:lnSpc>
                  <a:spcPct val="139958"/>
                </a:lnSpc>
                <a:spcBef>
                  <a:spcPts val="0"/>
                </a:spcBef>
                <a:spcAft>
                  <a:spcPts val="0"/>
                </a:spcAft>
                <a:buNone/>
              </a:pPr>
              <a:r>
                <a:t/>
              </a:r>
              <a:endParaRPr sz="2800"/>
            </a:p>
          </p:txBody>
        </p:sp>
        <p:sp>
          <p:nvSpPr>
            <p:cNvPr id="326" name="Google Shape;326;gd611971beb_0_0"/>
            <p:cNvSpPr/>
            <p:nvPr/>
          </p:nvSpPr>
          <p:spPr>
            <a:xfrm>
              <a:off x="-1837933" y="-2234236"/>
              <a:ext cx="112200" cy="9780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gd611971beb_0_0"/>
          <p:cNvSpPr txBox="1"/>
          <p:nvPr/>
        </p:nvSpPr>
        <p:spPr>
          <a:xfrm>
            <a:off x="-5410200" y="9426449"/>
            <a:ext cx="8088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09</a:t>
            </a:r>
            <a:endParaRPr/>
          </a:p>
        </p:txBody>
      </p:sp>
      <p:sp>
        <p:nvSpPr>
          <p:cNvPr id="328" name="Google Shape;328;gd611971beb_0_0"/>
          <p:cNvSpPr txBox="1"/>
          <p:nvPr/>
        </p:nvSpPr>
        <p:spPr>
          <a:xfrm>
            <a:off x="16588725" y="1932750"/>
            <a:ext cx="893400" cy="481800"/>
          </a:xfrm>
          <a:prstGeom prst="rect">
            <a:avLst/>
          </a:prstGeom>
          <a:solidFill>
            <a:schemeClr val="lt1"/>
          </a:solid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chemeClr val="dk1"/>
                </a:solidFill>
                <a:latin typeface="Michroma"/>
                <a:ea typeface="Michroma"/>
                <a:cs typeface="Michroma"/>
                <a:sym typeface="Michroma"/>
              </a:rPr>
              <a:t>18</a:t>
            </a:r>
            <a:endParaRPr>
              <a:solidFill>
                <a:schemeClr val="dk1"/>
              </a:solidFill>
            </a:endParaRPr>
          </a:p>
        </p:txBody>
      </p:sp>
      <p:pic>
        <p:nvPicPr>
          <p:cNvPr id="329" name="Google Shape;329;gd611971beb_0_0"/>
          <p:cNvPicPr preferRelativeResize="0"/>
          <p:nvPr/>
        </p:nvPicPr>
        <p:blipFill>
          <a:blip r:embed="rId5">
            <a:alphaModFix amt="68000"/>
          </a:blip>
          <a:stretch>
            <a:fillRect/>
          </a:stretch>
        </p:blipFill>
        <p:spPr>
          <a:xfrm>
            <a:off x="9348300" y="5863050"/>
            <a:ext cx="8133825" cy="4243500"/>
          </a:xfrm>
          <a:prstGeom prst="rect">
            <a:avLst/>
          </a:prstGeom>
          <a:noFill/>
          <a:ln>
            <a:noFill/>
          </a:ln>
        </p:spPr>
      </p:pic>
      <p:sp>
        <p:nvSpPr>
          <p:cNvPr id="330" name="Google Shape;330;gd611971beb_0_0"/>
          <p:cNvSpPr txBox="1"/>
          <p:nvPr/>
        </p:nvSpPr>
        <p:spPr>
          <a:xfrm>
            <a:off x="2973725" y="3882244"/>
            <a:ext cx="9984600" cy="17235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3000"/>
              <a:t>Microsoft with X-Box based on technology from pc industry as new entrant</a:t>
            </a:r>
            <a:endParaRPr sz="2800"/>
          </a:p>
          <a:p>
            <a:pPr indent="0" lvl="0" marL="0" marR="0" rtl="0" algn="l">
              <a:lnSpc>
                <a:spcPct val="139958"/>
              </a:lnSpc>
              <a:spcBef>
                <a:spcPts val="0"/>
              </a:spcBef>
              <a:spcAft>
                <a:spcPts val="0"/>
              </a:spcAft>
              <a:buNone/>
            </a:pPr>
            <a:r>
              <a:t/>
            </a:r>
            <a:endParaRPr sz="2800"/>
          </a:p>
        </p:txBody>
      </p:sp>
      <p:sp>
        <p:nvSpPr>
          <p:cNvPr id="331" name="Google Shape;331;gd611971beb_0_0"/>
          <p:cNvSpPr/>
          <p:nvPr/>
        </p:nvSpPr>
        <p:spPr>
          <a:xfrm>
            <a:off x="2589313" y="3962403"/>
            <a:ext cx="84300" cy="9753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d611971beb_0_0"/>
          <p:cNvSpPr txBox="1"/>
          <p:nvPr/>
        </p:nvSpPr>
        <p:spPr>
          <a:xfrm>
            <a:off x="9958313" y="5152500"/>
            <a:ext cx="6913800" cy="4617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US" sz="3000"/>
              <a:t>Price comparison</a:t>
            </a:r>
            <a:endParaRPr b="1" sz="2800"/>
          </a:p>
        </p:txBody>
      </p:sp>
      <p:pic>
        <p:nvPicPr>
          <p:cNvPr id="333" name="Google Shape;333;gd611971beb_0_0"/>
          <p:cNvPicPr preferRelativeResize="0"/>
          <p:nvPr/>
        </p:nvPicPr>
        <p:blipFill>
          <a:blip r:embed="rId6">
            <a:alphaModFix/>
          </a:blip>
          <a:stretch>
            <a:fillRect/>
          </a:stretch>
        </p:blipFill>
        <p:spPr>
          <a:xfrm>
            <a:off x="1685575" y="5863050"/>
            <a:ext cx="5464300" cy="2688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b="0" l="0" r="0" t="0"/>
          <a:stretch/>
        </p:blipFill>
        <p:spPr>
          <a:xfrm rot="-1058614">
            <a:off x="5997113" y="-10905162"/>
            <a:ext cx="24948646" cy="23701213"/>
          </a:xfrm>
          <a:prstGeom prst="rect">
            <a:avLst/>
          </a:prstGeom>
          <a:noFill/>
          <a:ln>
            <a:noFill/>
          </a:ln>
        </p:spPr>
      </p:pic>
      <p:sp>
        <p:nvSpPr>
          <p:cNvPr id="63" name="Google Shape;63;p2"/>
          <p:cNvSpPr txBox="1"/>
          <p:nvPr/>
        </p:nvSpPr>
        <p:spPr>
          <a:xfrm>
            <a:off x="1028700" y="1019175"/>
            <a:ext cx="13581000" cy="499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600" u="none" cap="none" strike="noStrike">
                <a:solidFill>
                  <a:srgbClr val="000000"/>
                </a:solidFill>
                <a:latin typeface="Michroma"/>
                <a:ea typeface="Michroma"/>
                <a:cs typeface="Michroma"/>
                <a:sym typeface="Michroma"/>
              </a:rPr>
              <a:t>What was once an activity enjoyed alone or with a small group of friends has been able to reach millions of </a:t>
            </a:r>
            <a:r>
              <a:rPr lang="en-US" sz="5600">
                <a:latin typeface="Michroma"/>
                <a:ea typeface="Michroma"/>
                <a:cs typeface="Michroma"/>
                <a:sym typeface="Michroma"/>
              </a:rPr>
              <a:t>users</a:t>
            </a:r>
            <a:endParaRPr sz="5600">
              <a:latin typeface="Michroma"/>
              <a:ea typeface="Michroma"/>
              <a:cs typeface="Michroma"/>
              <a:sym typeface="Michroma"/>
            </a:endParaRPr>
          </a:p>
          <a:p>
            <a:pPr indent="0" lvl="0" marL="0" marR="0" rtl="0" algn="l">
              <a:lnSpc>
                <a:spcPct val="120000"/>
              </a:lnSpc>
              <a:spcBef>
                <a:spcPts val="0"/>
              </a:spcBef>
              <a:spcAft>
                <a:spcPts val="0"/>
              </a:spcAft>
              <a:buNone/>
            </a:pPr>
            <a:r>
              <a:rPr b="0" i="0" lang="en-US" sz="5600" u="none" cap="none" strike="noStrike">
                <a:solidFill>
                  <a:srgbClr val="000000"/>
                </a:solidFill>
                <a:latin typeface="Michroma"/>
                <a:ea typeface="Michroma"/>
                <a:cs typeface="Michroma"/>
                <a:sym typeface="Michroma"/>
              </a:rPr>
              <a:t>across the world.</a:t>
            </a:r>
            <a:endParaRPr/>
          </a:p>
        </p:txBody>
      </p:sp>
      <p:grpSp>
        <p:nvGrpSpPr>
          <p:cNvPr id="64" name="Google Shape;64;p2"/>
          <p:cNvGrpSpPr/>
          <p:nvPr/>
        </p:nvGrpSpPr>
        <p:grpSpPr>
          <a:xfrm>
            <a:off x="3322877" y="6963722"/>
            <a:ext cx="9795694" cy="920163"/>
            <a:chOff x="0" y="0"/>
            <a:chExt cx="13060925" cy="1226884"/>
          </a:xfrm>
        </p:grpSpPr>
        <p:sp>
          <p:nvSpPr>
            <p:cNvPr id="65" name="Google Shape;65;p2"/>
            <p:cNvSpPr txBox="1"/>
            <p:nvPr/>
          </p:nvSpPr>
          <p:spPr>
            <a:xfrm>
              <a:off x="565025" y="115602"/>
              <a:ext cx="12495900" cy="1034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t>GAME INDUSTRY </a:t>
              </a:r>
              <a:r>
                <a:rPr b="0" i="0" lang="en-US" sz="2100" u="none" cap="none" strike="noStrike">
                  <a:solidFill>
                    <a:srgbClr val="000000"/>
                  </a:solidFill>
                  <a:latin typeface="Arial"/>
                  <a:ea typeface="Arial"/>
                  <a:cs typeface="Arial"/>
                  <a:sym typeface="Arial"/>
                </a:rPr>
                <a:t>HAS MADE IT POSSIBLE TO </a:t>
              </a:r>
              <a:r>
                <a:rPr lang="en-US" sz="2100"/>
                <a:t>CONNECT</a:t>
              </a:r>
              <a:r>
                <a:rPr b="0" i="0" lang="en-US" sz="2100" u="none" cap="none" strike="noStrike">
                  <a:solidFill>
                    <a:srgbClr val="000000"/>
                  </a:solidFill>
                  <a:latin typeface="Arial"/>
                  <a:ea typeface="Arial"/>
                  <a:cs typeface="Arial"/>
                  <a:sym typeface="Arial"/>
                </a:rPr>
                <a:t> </a:t>
              </a:r>
              <a:r>
                <a:rPr lang="en-US" sz="2100"/>
                <a:t>EACH PLAYER,</a:t>
              </a:r>
              <a:r>
                <a:rPr b="0" i="0" lang="en-US" sz="2100" u="none" cap="none" strike="noStrike">
                  <a:solidFill>
                    <a:srgbClr val="000000"/>
                  </a:solidFill>
                  <a:latin typeface="Arial"/>
                  <a:ea typeface="Arial"/>
                  <a:cs typeface="Arial"/>
                  <a:sym typeface="Arial"/>
                </a:rPr>
                <a:t> EVEN IF THEY LIVE ON THE OTHER SIDE OF THE WORLD.</a:t>
              </a:r>
              <a:endParaRPr/>
            </a:p>
          </p:txBody>
        </p:sp>
        <p:sp>
          <p:nvSpPr>
            <p:cNvPr id="66" name="Google Shape;66;p2"/>
            <p:cNvSpPr/>
            <p:nvPr/>
          </p:nvSpPr>
          <p:spPr>
            <a:xfrm>
              <a:off x="0" y="0"/>
              <a:ext cx="139811" cy="1226884"/>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2"/>
          <p:cNvSpPr txBox="1"/>
          <p:nvPr/>
        </p:nvSpPr>
        <p:spPr>
          <a:xfrm>
            <a:off x="16588725" y="1932743"/>
            <a:ext cx="670575" cy="467557"/>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130" u="none" cap="none" strike="noStrike">
                <a:solidFill>
                  <a:srgbClr val="FFFFFF"/>
                </a:solidFill>
                <a:latin typeface="Michroma"/>
                <a:ea typeface="Michroma"/>
                <a:cs typeface="Michroma"/>
                <a:sym typeface="Michroma"/>
              </a:rPr>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gd9c2b86175_0_13"/>
          <p:cNvPicPr preferRelativeResize="0"/>
          <p:nvPr/>
        </p:nvPicPr>
        <p:blipFill rotWithShape="1">
          <a:blip r:embed="rId3">
            <a:alphaModFix amt="95000"/>
          </a:blip>
          <a:srcRect b="17267" l="20704" r="33571" t="52277"/>
          <a:stretch/>
        </p:blipFill>
        <p:spPr>
          <a:xfrm>
            <a:off x="6875324" y="13"/>
            <a:ext cx="11328850" cy="11198348"/>
          </a:xfrm>
          <a:prstGeom prst="rect">
            <a:avLst/>
          </a:prstGeom>
          <a:noFill/>
          <a:ln>
            <a:noFill/>
          </a:ln>
        </p:spPr>
      </p:pic>
      <p:sp>
        <p:nvSpPr>
          <p:cNvPr id="339" name="Google Shape;339;gd9c2b86175_0_13"/>
          <p:cNvSpPr txBox="1"/>
          <p:nvPr/>
        </p:nvSpPr>
        <p:spPr>
          <a:xfrm rot="-5400000">
            <a:off x="-2698925" y="5106588"/>
            <a:ext cx="8229600" cy="985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400">
                <a:latin typeface="Michroma"/>
                <a:ea typeface="Michroma"/>
                <a:cs typeface="Michroma"/>
                <a:sym typeface="Michroma"/>
              </a:rPr>
              <a:t>Microsoft</a:t>
            </a:r>
            <a:endParaRPr/>
          </a:p>
        </p:txBody>
      </p:sp>
      <p:sp>
        <p:nvSpPr>
          <p:cNvPr id="340" name="Google Shape;340;gd9c2b86175_0_13"/>
          <p:cNvSpPr txBox="1"/>
          <p:nvPr/>
        </p:nvSpPr>
        <p:spPr>
          <a:xfrm>
            <a:off x="10962490" y="1704201"/>
            <a:ext cx="5619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FFFFF"/>
                </a:solidFill>
                <a:latin typeface="Arial"/>
                <a:ea typeface="Arial"/>
                <a:cs typeface="Arial"/>
                <a:sym typeface="Arial"/>
              </a:rPr>
              <a:t>&gt; FOCUS</a:t>
            </a:r>
            <a:endParaRPr/>
          </a:p>
        </p:txBody>
      </p:sp>
      <p:grpSp>
        <p:nvGrpSpPr>
          <p:cNvPr id="341" name="Google Shape;341;gd9c2b86175_0_13"/>
          <p:cNvGrpSpPr/>
          <p:nvPr/>
        </p:nvGrpSpPr>
        <p:grpSpPr>
          <a:xfrm>
            <a:off x="10595463" y="3151961"/>
            <a:ext cx="6746330" cy="5356125"/>
            <a:chOff x="-5007" y="-2138976"/>
            <a:chExt cx="8995107" cy="7141500"/>
          </a:xfrm>
        </p:grpSpPr>
        <p:sp>
          <p:nvSpPr>
            <p:cNvPr id="342" name="Google Shape;342;gd9c2b86175_0_13"/>
            <p:cNvSpPr txBox="1"/>
            <p:nvPr/>
          </p:nvSpPr>
          <p:spPr>
            <a:xfrm>
              <a:off x="0" y="661854"/>
              <a:ext cx="89901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343" name="Google Shape;343;gd9c2b86175_0_13"/>
            <p:cNvSpPr txBox="1"/>
            <p:nvPr/>
          </p:nvSpPr>
          <p:spPr>
            <a:xfrm>
              <a:off x="-5007" y="-2138976"/>
              <a:ext cx="8990100" cy="714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ENTRY TIMING</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COMPLEMENTARY GOODS RELATED TO THE MAIN PRODUCT</a:t>
              </a:r>
              <a:endParaRPr sz="3000">
                <a:solidFill>
                  <a:schemeClr val="lt1"/>
                </a:solidFill>
              </a:endParaRPr>
            </a:p>
            <a:p>
              <a:pPr indent="0" lvl="0" marL="0" marR="0" rtl="0" algn="l">
                <a:lnSpc>
                  <a:spcPct val="139958"/>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PRICE COMPETITION</a:t>
              </a:r>
              <a:endParaRPr b="1" i="1" sz="3000">
                <a:solidFill>
                  <a:schemeClr val="lt1"/>
                </a:solidFill>
                <a:latin typeface="Calibri"/>
                <a:ea typeface="Calibri"/>
                <a:cs typeface="Calibri"/>
                <a:sym typeface="Calibri"/>
              </a:endParaRPr>
            </a:p>
            <a:p>
              <a:pPr indent="0" lvl="0" marL="0" marR="0" rtl="0" algn="l">
                <a:lnSpc>
                  <a:spcPct val="139958"/>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PRODUCT VERSIONING</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COMPATIBILITY</a:t>
              </a:r>
              <a:endParaRPr b="1" i="1" sz="3000">
                <a:solidFill>
                  <a:schemeClr val="lt1"/>
                </a:solidFill>
                <a:latin typeface="Calibri"/>
                <a:ea typeface="Calibri"/>
                <a:cs typeface="Calibri"/>
                <a:sym typeface="Calibri"/>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grpSp>
      <p:sp>
        <p:nvSpPr>
          <p:cNvPr id="344" name="Google Shape;344;gd9c2b86175_0_13"/>
          <p:cNvSpPr/>
          <p:nvPr/>
        </p:nvSpPr>
        <p:spPr>
          <a:xfrm>
            <a:off x="10516820" y="1477482"/>
            <a:ext cx="105000" cy="9201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d9c2b86175_0_13"/>
          <p:cNvSpPr txBox="1"/>
          <p:nvPr/>
        </p:nvSpPr>
        <p:spPr>
          <a:xfrm>
            <a:off x="16588725" y="1932750"/>
            <a:ext cx="8934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19</a:t>
            </a:r>
            <a:endParaRPr/>
          </a:p>
        </p:txBody>
      </p:sp>
      <p:pic>
        <p:nvPicPr>
          <p:cNvPr id="346" name="Google Shape;346;gd9c2b86175_0_13"/>
          <p:cNvPicPr preferRelativeResize="0"/>
          <p:nvPr/>
        </p:nvPicPr>
        <p:blipFill>
          <a:blip r:embed="rId4">
            <a:alphaModFix/>
          </a:blip>
          <a:stretch>
            <a:fillRect/>
          </a:stretch>
        </p:blipFill>
        <p:spPr>
          <a:xfrm>
            <a:off x="5556724" y="3837051"/>
            <a:ext cx="2726725" cy="3245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pic>
        <p:nvPicPr>
          <p:cNvPr id="351" name="Google Shape;351;gd8dcf20602_0_9"/>
          <p:cNvPicPr preferRelativeResize="0"/>
          <p:nvPr/>
        </p:nvPicPr>
        <p:blipFill rotWithShape="1">
          <a:blip r:embed="rId4">
            <a:alphaModFix/>
          </a:blip>
          <a:srcRect b="0" l="24184" r="16626" t="0"/>
          <a:stretch/>
        </p:blipFill>
        <p:spPr>
          <a:xfrm>
            <a:off x="8690774" y="-455678"/>
            <a:ext cx="9938922" cy="11198356"/>
          </a:xfrm>
          <a:prstGeom prst="rect">
            <a:avLst/>
          </a:prstGeom>
          <a:noFill/>
          <a:ln>
            <a:noFill/>
          </a:ln>
        </p:spPr>
      </p:pic>
      <p:grpSp>
        <p:nvGrpSpPr>
          <p:cNvPr id="352" name="Google Shape;352;gd8dcf20602_0_9"/>
          <p:cNvGrpSpPr/>
          <p:nvPr/>
        </p:nvGrpSpPr>
        <p:grpSpPr>
          <a:xfrm>
            <a:off x="10100185" y="4397265"/>
            <a:ext cx="6815250" cy="3074057"/>
            <a:chOff x="0" y="2905328"/>
            <a:chExt cx="9087000" cy="4098743"/>
          </a:xfrm>
        </p:grpSpPr>
        <p:sp>
          <p:nvSpPr>
            <p:cNvPr id="353" name="Google Shape;353;gd8dcf20602_0_9"/>
            <p:cNvSpPr txBox="1"/>
            <p:nvPr/>
          </p:nvSpPr>
          <p:spPr>
            <a:xfrm>
              <a:off x="0" y="2905328"/>
              <a:ext cx="9087000" cy="287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a:p>
          </p:txBody>
        </p:sp>
        <p:sp>
          <p:nvSpPr>
            <p:cNvPr id="354" name="Google Shape;354;gd8dcf20602_0_9"/>
            <p:cNvSpPr txBox="1"/>
            <p:nvPr/>
          </p:nvSpPr>
          <p:spPr>
            <a:xfrm>
              <a:off x="0" y="6716671"/>
              <a:ext cx="9087000" cy="287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a:p>
          </p:txBody>
        </p:sp>
      </p:grpSp>
      <p:pic>
        <p:nvPicPr>
          <p:cNvPr id="355" name="Google Shape;355;gd8dcf20602_0_9"/>
          <p:cNvPicPr preferRelativeResize="0"/>
          <p:nvPr/>
        </p:nvPicPr>
        <p:blipFill>
          <a:blip r:embed="rId5">
            <a:alphaModFix/>
          </a:blip>
          <a:stretch>
            <a:fillRect/>
          </a:stretch>
        </p:blipFill>
        <p:spPr>
          <a:xfrm>
            <a:off x="2924200" y="0"/>
            <a:ext cx="12979101" cy="10287000"/>
          </a:xfrm>
          <a:prstGeom prst="rect">
            <a:avLst/>
          </a:prstGeom>
          <a:noFill/>
          <a:ln>
            <a:noFill/>
          </a:ln>
        </p:spPr>
      </p:pic>
      <p:sp>
        <p:nvSpPr>
          <p:cNvPr id="356" name="Google Shape;356;gd8dcf20602_0_9"/>
          <p:cNvSpPr txBox="1"/>
          <p:nvPr/>
        </p:nvSpPr>
        <p:spPr>
          <a:xfrm>
            <a:off x="16588725" y="1932750"/>
            <a:ext cx="8934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20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7"/>
          <p:cNvPicPr preferRelativeResize="0"/>
          <p:nvPr/>
        </p:nvPicPr>
        <p:blipFill rotWithShape="1">
          <a:blip r:embed="rId4">
            <a:alphaModFix/>
          </a:blip>
          <a:srcRect b="0" l="0" r="0" t="0"/>
          <a:stretch/>
        </p:blipFill>
        <p:spPr>
          <a:xfrm rot="-5400000">
            <a:off x="5753766" y="-9894897"/>
            <a:ext cx="14515978" cy="19419369"/>
          </a:xfrm>
          <a:prstGeom prst="rect">
            <a:avLst/>
          </a:prstGeom>
          <a:noFill/>
          <a:ln>
            <a:noFill/>
          </a:ln>
        </p:spPr>
      </p:pic>
      <p:sp>
        <p:nvSpPr>
          <p:cNvPr id="362" name="Google Shape;362;p7"/>
          <p:cNvSpPr/>
          <p:nvPr/>
        </p:nvSpPr>
        <p:spPr>
          <a:xfrm>
            <a:off x="1028700" y="2752089"/>
            <a:ext cx="87525" cy="54675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txBox="1"/>
          <p:nvPr/>
        </p:nvSpPr>
        <p:spPr>
          <a:xfrm>
            <a:off x="16450520" y="1038225"/>
            <a:ext cx="8088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21</a:t>
            </a:r>
            <a:endParaRPr/>
          </a:p>
        </p:txBody>
      </p:sp>
      <p:sp>
        <p:nvSpPr>
          <p:cNvPr id="364" name="Google Shape;364;p7"/>
          <p:cNvSpPr txBox="1"/>
          <p:nvPr/>
        </p:nvSpPr>
        <p:spPr>
          <a:xfrm>
            <a:off x="830750" y="252000"/>
            <a:ext cx="9363300" cy="17730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b="1" lang="en-US" sz="4800">
                <a:solidFill>
                  <a:schemeClr val="dk1"/>
                </a:solidFill>
                <a:latin typeface="Michroma"/>
                <a:ea typeface="Michroma"/>
                <a:cs typeface="Michroma"/>
                <a:sym typeface="Michroma"/>
              </a:rPr>
              <a:t>Products </a:t>
            </a:r>
            <a:r>
              <a:rPr b="1" lang="en-US" sz="4800">
                <a:solidFill>
                  <a:schemeClr val="dk1"/>
                </a:solidFill>
                <a:latin typeface="Michroma"/>
                <a:ea typeface="Michroma"/>
                <a:cs typeface="Michroma"/>
                <a:sym typeface="Michroma"/>
              </a:rPr>
              <a:t>versioning in machine bits</a:t>
            </a:r>
            <a:endParaRPr>
              <a:solidFill>
                <a:schemeClr val="dk1"/>
              </a:solidFill>
            </a:endParaRPr>
          </a:p>
        </p:txBody>
      </p:sp>
      <p:pic>
        <p:nvPicPr>
          <p:cNvPr id="365" name="Google Shape;365;p7"/>
          <p:cNvPicPr preferRelativeResize="0"/>
          <p:nvPr/>
        </p:nvPicPr>
        <p:blipFill>
          <a:blip r:embed="rId5">
            <a:alphaModFix/>
          </a:blip>
          <a:stretch>
            <a:fillRect/>
          </a:stretch>
        </p:blipFill>
        <p:spPr>
          <a:xfrm>
            <a:off x="830751" y="2528375"/>
            <a:ext cx="15619776" cy="6963175"/>
          </a:xfrm>
          <a:prstGeom prst="rect">
            <a:avLst/>
          </a:prstGeom>
          <a:noFill/>
          <a:ln>
            <a:noFill/>
          </a:ln>
        </p:spPr>
      </p:pic>
      <p:sp>
        <p:nvSpPr>
          <p:cNvPr id="366" name="Google Shape;366;p7"/>
          <p:cNvSpPr/>
          <p:nvPr/>
        </p:nvSpPr>
        <p:spPr>
          <a:xfrm>
            <a:off x="10855825" y="421500"/>
            <a:ext cx="5430000" cy="30075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2300"/>
              <a:t>Performance in gaming industry in various versioning of the products provide price competition with leadership. The leader also prevent the software to be adopt by another firms with the presence of contractual clauses to standardize their products.</a:t>
            </a:r>
            <a:endParaRPr b="1" sz="2300"/>
          </a:p>
          <a:p>
            <a:pPr indent="0" lvl="0" marL="0" rtl="0" algn="just">
              <a:spcBef>
                <a:spcPts val="0"/>
              </a:spcBef>
              <a:spcAft>
                <a:spcPts val="0"/>
              </a:spcAft>
              <a:buNone/>
            </a:pPr>
            <a:r>
              <a:t/>
            </a:r>
            <a:endParaRPr b="1" sz="2300"/>
          </a:p>
        </p:txBody>
      </p:sp>
    </p:spTree>
  </p:cSld>
  <p:clrMapOvr>
    <a:masterClrMapping/>
  </p:clrMapOvr>
  <mc:AlternateContent>
    <mc:Choice Requires="p14">
      <p:transition spd="slow" p14:dur="2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8"/>
          <p:cNvPicPr preferRelativeResize="0"/>
          <p:nvPr/>
        </p:nvPicPr>
        <p:blipFill rotWithShape="1">
          <a:blip r:embed="rId4">
            <a:alphaModFix/>
          </a:blip>
          <a:srcRect b="0" l="0" r="0" t="0"/>
          <a:stretch/>
        </p:blipFill>
        <p:spPr>
          <a:xfrm>
            <a:off x="5884040" y="-2896530"/>
            <a:ext cx="15770679" cy="16557144"/>
          </a:xfrm>
          <a:prstGeom prst="rect">
            <a:avLst/>
          </a:prstGeom>
          <a:noFill/>
          <a:ln>
            <a:noFill/>
          </a:ln>
        </p:spPr>
      </p:pic>
      <p:grpSp>
        <p:nvGrpSpPr>
          <p:cNvPr id="372" name="Google Shape;372;p8"/>
          <p:cNvGrpSpPr/>
          <p:nvPr/>
        </p:nvGrpSpPr>
        <p:grpSpPr>
          <a:xfrm>
            <a:off x="2618088" y="1038213"/>
            <a:ext cx="10586250" cy="6809393"/>
            <a:chOff x="-401067" y="-3036750"/>
            <a:chExt cx="14115000" cy="9079191"/>
          </a:xfrm>
        </p:grpSpPr>
        <p:sp>
          <p:nvSpPr>
            <p:cNvPr id="373" name="Google Shape;373;p8"/>
            <p:cNvSpPr txBox="1"/>
            <p:nvPr/>
          </p:nvSpPr>
          <p:spPr>
            <a:xfrm>
              <a:off x="-401067" y="-3036750"/>
              <a:ext cx="14115000" cy="23640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b="1" lang="en-US" sz="4800">
                  <a:latin typeface="Michroma"/>
                  <a:ea typeface="Michroma"/>
                  <a:cs typeface="Michroma"/>
                  <a:sym typeface="Michroma"/>
                </a:rPr>
                <a:t>The success and failure of gaming industry</a:t>
              </a:r>
              <a:endParaRPr/>
            </a:p>
          </p:txBody>
        </p:sp>
        <p:sp>
          <p:nvSpPr>
            <p:cNvPr id="374" name="Google Shape;374;p8"/>
            <p:cNvSpPr txBox="1"/>
            <p:nvPr/>
          </p:nvSpPr>
          <p:spPr>
            <a:xfrm>
              <a:off x="-37425" y="131841"/>
              <a:ext cx="13513500" cy="5910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600"/>
                <a:t>From the figure, we can see that in 1980, Intellvision released an innovation of 16 bits, there was an evolution for performance, digital sound and graphic color in gaming industry. </a:t>
              </a:r>
              <a:r>
                <a:rPr b="1" lang="en-US" sz="3600"/>
                <a:t>Why they couldn’t be a dominant player along this period?</a:t>
              </a:r>
              <a:endParaRPr b="1"/>
            </a:p>
          </p:txBody>
        </p:sp>
      </p:grpSp>
      <p:sp>
        <p:nvSpPr>
          <p:cNvPr id="375" name="Google Shape;375;p8"/>
          <p:cNvSpPr txBox="1"/>
          <p:nvPr/>
        </p:nvSpPr>
        <p:spPr>
          <a:xfrm>
            <a:off x="16450520" y="1038225"/>
            <a:ext cx="8088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22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9"/>
          <p:cNvPicPr preferRelativeResize="0"/>
          <p:nvPr/>
        </p:nvPicPr>
        <p:blipFill rotWithShape="1">
          <a:blip r:embed="rId4">
            <a:alphaModFix/>
          </a:blip>
          <a:srcRect b="0" l="0" r="0" t="0"/>
          <a:stretch/>
        </p:blipFill>
        <p:spPr>
          <a:xfrm rot="4923091">
            <a:off x="4562620" y="-2849622"/>
            <a:ext cx="15781805" cy="15012440"/>
          </a:xfrm>
          <a:prstGeom prst="rect">
            <a:avLst/>
          </a:prstGeom>
          <a:noFill/>
          <a:ln>
            <a:noFill/>
          </a:ln>
        </p:spPr>
      </p:pic>
      <p:pic>
        <p:nvPicPr>
          <p:cNvPr id="381" name="Google Shape;381;p9"/>
          <p:cNvPicPr preferRelativeResize="0"/>
          <p:nvPr/>
        </p:nvPicPr>
        <p:blipFill>
          <a:blip r:embed="rId5">
            <a:alphaModFix/>
          </a:blip>
          <a:stretch>
            <a:fillRect/>
          </a:stretch>
        </p:blipFill>
        <p:spPr>
          <a:xfrm>
            <a:off x="1932925" y="2060000"/>
            <a:ext cx="14422151" cy="8227000"/>
          </a:xfrm>
          <a:prstGeom prst="rect">
            <a:avLst/>
          </a:prstGeom>
          <a:noFill/>
          <a:ln>
            <a:noFill/>
          </a:ln>
        </p:spPr>
      </p:pic>
      <p:sp>
        <p:nvSpPr>
          <p:cNvPr id="382" name="Google Shape;382;p9"/>
          <p:cNvSpPr txBox="1"/>
          <p:nvPr/>
        </p:nvSpPr>
        <p:spPr>
          <a:xfrm>
            <a:off x="1837463" y="-12"/>
            <a:ext cx="10586400" cy="17730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b="1" lang="en-US" sz="4800">
                <a:latin typeface="Michroma"/>
                <a:ea typeface="Michroma"/>
                <a:cs typeface="Michroma"/>
                <a:sym typeface="Michroma"/>
              </a:rPr>
              <a:t>The success and failure of gaming industry</a:t>
            </a:r>
            <a:endParaRPr/>
          </a:p>
        </p:txBody>
      </p:sp>
      <p:sp>
        <p:nvSpPr>
          <p:cNvPr id="383" name="Google Shape;383;p9"/>
          <p:cNvSpPr txBox="1"/>
          <p:nvPr/>
        </p:nvSpPr>
        <p:spPr>
          <a:xfrm>
            <a:off x="16450520" y="1038225"/>
            <a:ext cx="8088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23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10"/>
          <p:cNvPicPr preferRelativeResize="0"/>
          <p:nvPr/>
        </p:nvPicPr>
        <p:blipFill rotWithShape="1">
          <a:blip r:embed="rId4">
            <a:alphaModFix/>
          </a:blip>
          <a:srcRect b="0" l="0" r="0" t="0"/>
          <a:stretch/>
        </p:blipFill>
        <p:spPr>
          <a:xfrm>
            <a:off x="4572000" y="-730051"/>
            <a:ext cx="13969403" cy="11612051"/>
          </a:xfrm>
          <a:prstGeom prst="rect">
            <a:avLst/>
          </a:prstGeom>
          <a:noFill/>
          <a:ln>
            <a:noFill/>
          </a:ln>
        </p:spPr>
      </p:pic>
      <p:pic>
        <p:nvPicPr>
          <p:cNvPr id="389" name="Google Shape;389;p10"/>
          <p:cNvPicPr preferRelativeResize="0"/>
          <p:nvPr/>
        </p:nvPicPr>
        <p:blipFill rotWithShape="1">
          <a:blip r:embed="rId5">
            <a:alphaModFix/>
          </a:blip>
          <a:srcRect b="0" l="0" r="0" t="0"/>
          <a:stretch/>
        </p:blipFill>
        <p:spPr>
          <a:xfrm>
            <a:off x="-1417494" y="-2491132"/>
            <a:ext cx="6913853" cy="5747140"/>
          </a:xfrm>
          <a:prstGeom prst="rect">
            <a:avLst/>
          </a:prstGeom>
          <a:noFill/>
          <a:ln>
            <a:noFill/>
          </a:ln>
        </p:spPr>
      </p:pic>
      <p:grpSp>
        <p:nvGrpSpPr>
          <p:cNvPr id="390" name="Google Shape;390;p10"/>
          <p:cNvGrpSpPr/>
          <p:nvPr/>
        </p:nvGrpSpPr>
        <p:grpSpPr>
          <a:xfrm>
            <a:off x="2069775" y="1409600"/>
            <a:ext cx="13988470" cy="6976472"/>
            <a:chOff x="309858" y="-3345592"/>
            <a:chExt cx="6245132" cy="9301963"/>
          </a:xfrm>
        </p:grpSpPr>
        <p:sp>
          <p:nvSpPr>
            <p:cNvPr id="391" name="Google Shape;391;p10"/>
            <p:cNvSpPr txBox="1"/>
            <p:nvPr/>
          </p:nvSpPr>
          <p:spPr>
            <a:xfrm>
              <a:off x="381289" y="-3345592"/>
              <a:ext cx="6173700" cy="697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US" sz="3400">
                  <a:latin typeface="Michroma"/>
                  <a:ea typeface="Michroma"/>
                  <a:cs typeface="Michroma"/>
                  <a:sym typeface="Michroma"/>
                </a:rPr>
                <a:t>Direct Network Effect</a:t>
              </a:r>
              <a:endParaRPr b="1" sz="3400">
                <a:latin typeface="Michroma"/>
                <a:ea typeface="Michroma"/>
                <a:cs typeface="Michroma"/>
                <a:sym typeface="Michroma"/>
              </a:endParaRPr>
            </a:p>
          </p:txBody>
        </p:sp>
        <p:sp>
          <p:nvSpPr>
            <p:cNvPr id="392" name="Google Shape;392;p10"/>
            <p:cNvSpPr txBox="1"/>
            <p:nvPr/>
          </p:nvSpPr>
          <p:spPr>
            <a:xfrm>
              <a:off x="309858" y="-1555929"/>
              <a:ext cx="6173700" cy="751230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t/>
              </a:r>
              <a:endParaRPr sz="3000"/>
            </a:p>
            <a:p>
              <a:pPr indent="0" lvl="0" marL="0" marR="0" rtl="0" algn="l">
                <a:lnSpc>
                  <a:spcPct val="140019"/>
                </a:lnSpc>
                <a:spcBef>
                  <a:spcPts val="0"/>
                </a:spcBef>
                <a:spcAft>
                  <a:spcPts val="0"/>
                </a:spcAft>
                <a:buNone/>
              </a:pPr>
              <a:r>
                <a:rPr b="1" lang="en-US" sz="3000"/>
                <a:t>Definiton </a:t>
              </a:r>
              <a:r>
                <a:rPr lang="en-US" sz="3000"/>
                <a:t>: static effect of adding a new user to an existing network of users.</a:t>
              </a:r>
              <a:endParaRPr sz="3000"/>
            </a:p>
            <a:p>
              <a:pPr indent="0" lvl="0" marL="0" marR="0" rtl="0" algn="l">
                <a:lnSpc>
                  <a:spcPct val="140019"/>
                </a:lnSpc>
                <a:spcBef>
                  <a:spcPts val="0"/>
                </a:spcBef>
                <a:spcAft>
                  <a:spcPts val="0"/>
                </a:spcAft>
                <a:buNone/>
              </a:pPr>
              <a:r>
                <a:t/>
              </a:r>
              <a:endParaRPr sz="3000"/>
            </a:p>
            <a:p>
              <a:pPr indent="0" lvl="0" marL="0" marR="0" rtl="0" algn="l">
                <a:lnSpc>
                  <a:spcPct val="140019"/>
                </a:lnSpc>
                <a:spcBef>
                  <a:spcPts val="0"/>
                </a:spcBef>
                <a:spcAft>
                  <a:spcPts val="0"/>
                </a:spcAft>
                <a:buNone/>
              </a:pPr>
              <a:r>
                <a:rPr b="1" lang="en-US" sz="3000"/>
                <a:t>Direct network effect caused by</a:t>
              </a:r>
              <a:r>
                <a:rPr lang="en-US" sz="3000"/>
                <a:t> : superior technology, the value/preference of existing user to potential customers, early entry through innovation, proper pricing to create willingness to pay, name brand, channel management,  entry barriers.</a:t>
              </a:r>
              <a:endParaRPr sz="3000"/>
            </a:p>
            <a:p>
              <a:pPr indent="0" lvl="0" marL="0" marR="0" rtl="0" algn="ctr">
                <a:lnSpc>
                  <a:spcPct val="140019"/>
                </a:lnSpc>
                <a:spcBef>
                  <a:spcPts val="0"/>
                </a:spcBef>
                <a:spcAft>
                  <a:spcPts val="0"/>
                </a:spcAft>
                <a:buNone/>
              </a:pPr>
              <a:r>
                <a:t/>
              </a:r>
              <a:endParaRPr sz="3000"/>
            </a:p>
            <a:p>
              <a:pPr indent="0" lvl="0" marL="0" marR="0" rtl="0" algn="ctr">
                <a:lnSpc>
                  <a:spcPct val="140019"/>
                </a:lnSpc>
                <a:spcBef>
                  <a:spcPts val="0"/>
                </a:spcBef>
                <a:spcAft>
                  <a:spcPts val="0"/>
                </a:spcAft>
                <a:buNone/>
              </a:pPr>
              <a:r>
                <a:t/>
              </a:r>
              <a:endParaRPr sz="3000"/>
            </a:p>
            <a:p>
              <a:pPr indent="0" lvl="0" marL="0" marR="0" rtl="0" algn="l">
                <a:lnSpc>
                  <a:spcPct val="140019"/>
                </a:lnSpc>
                <a:spcBef>
                  <a:spcPts val="0"/>
                </a:spcBef>
                <a:spcAft>
                  <a:spcPts val="0"/>
                </a:spcAft>
                <a:buNone/>
              </a:pPr>
              <a:r>
                <a:t/>
              </a:r>
              <a:endParaRPr sz="3000"/>
            </a:p>
          </p:txBody>
        </p:sp>
      </p:grpSp>
      <p:sp>
        <p:nvSpPr>
          <p:cNvPr id="393" name="Google Shape;393;p10"/>
          <p:cNvSpPr txBox="1"/>
          <p:nvPr/>
        </p:nvSpPr>
        <p:spPr>
          <a:xfrm>
            <a:off x="16588725" y="1932750"/>
            <a:ext cx="893400" cy="481800"/>
          </a:xfrm>
          <a:prstGeom prst="rect">
            <a:avLst/>
          </a:prstGeom>
          <a:solidFill>
            <a:schemeClr val="lt1"/>
          </a:solid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chemeClr val="dk1"/>
                </a:solidFill>
                <a:latin typeface="Michroma"/>
                <a:ea typeface="Michroma"/>
                <a:cs typeface="Michroma"/>
                <a:sym typeface="Michroma"/>
              </a:rPr>
              <a:t>24</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12"/>
          <p:cNvPicPr preferRelativeResize="0"/>
          <p:nvPr/>
        </p:nvPicPr>
        <p:blipFill rotWithShape="1">
          <a:blip r:embed="rId4">
            <a:alphaModFix/>
          </a:blip>
          <a:srcRect b="0" l="0" r="0" t="0"/>
          <a:stretch/>
        </p:blipFill>
        <p:spPr>
          <a:xfrm>
            <a:off x="6424667" y="-9210455"/>
            <a:ext cx="13672142" cy="14353955"/>
          </a:xfrm>
          <a:prstGeom prst="rect">
            <a:avLst/>
          </a:prstGeom>
          <a:noFill/>
          <a:ln>
            <a:noFill/>
          </a:ln>
        </p:spPr>
      </p:pic>
      <p:sp>
        <p:nvSpPr>
          <p:cNvPr id="399" name="Google Shape;399;p12"/>
          <p:cNvSpPr txBox="1"/>
          <p:nvPr/>
        </p:nvSpPr>
        <p:spPr>
          <a:xfrm>
            <a:off x="1089032" y="4737019"/>
            <a:ext cx="4822800" cy="477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lang="en-US" sz="3100"/>
              <a:t>Compatibility product </a:t>
            </a:r>
            <a:endParaRPr b="1" sz="2100"/>
          </a:p>
        </p:txBody>
      </p:sp>
      <p:grpSp>
        <p:nvGrpSpPr>
          <p:cNvPr id="400" name="Google Shape;400;p12"/>
          <p:cNvGrpSpPr/>
          <p:nvPr/>
        </p:nvGrpSpPr>
        <p:grpSpPr>
          <a:xfrm>
            <a:off x="1028700" y="1725390"/>
            <a:ext cx="14265225" cy="1703610"/>
            <a:chOff x="0" y="-95250"/>
            <a:chExt cx="19020300" cy="2271480"/>
          </a:xfrm>
        </p:grpSpPr>
        <p:sp>
          <p:nvSpPr>
            <p:cNvPr id="401" name="Google Shape;401;p12"/>
            <p:cNvSpPr txBox="1"/>
            <p:nvPr/>
          </p:nvSpPr>
          <p:spPr>
            <a:xfrm>
              <a:off x="0" y="-95250"/>
              <a:ext cx="19020300" cy="9852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b="1" lang="en-US" sz="4800">
                  <a:latin typeface="Michroma"/>
                  <a:ea typeface="Michroma"/>
                  <a:cs typeface="Michroma"/>
                  <a:sym typeface="Michroma"/>
                </a:rPr>
                <a:t>Problem in</a:t>
              </a:r>
              <a:endParaRPr/>
            </a:p>
          </p:txBody>
        </p:sp>
        <p:sp>
          <p:nvSpPr>
            <p:cNvPr id="402" name="Google Shape;402;p12"/>
            <p:cNvSpPr txBox="1"/>
            <p:nvPr/>
          </p:nvSpPr>
          <p:spPr>
            <a:xfrm>
              <a:off x="485269" y="1443651"/>
              <a:ext cx="18534900" cy="65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200">
                  <a:solidFill>
                    <a:srgbClr val="0B5394"/>
                  </a:solidFill>
                </a:rPr>
                <a:t>Direct </a:t>
              </a:r>
              <a:r>
                <a:rPr b="0" i="0" lang="en-US" sz="3200" u="none" cap="none" strike="noStrike">
                  <a:solidFill>
                    <a:srgbClr val="0B5394"/>
                  </a:solidFill>
                  <a:latin typeface="Arial"/>
                  <a:ea typeface="Arial"/>
                  <a:cs typeface="Arial"/>
                  <a:sym typeface="Arial"/>
                </a:rPr>
                <a:t>Network Effect : </a:t>
              </a:r>
              <a:r>
                <a:rPr lang="en-US" sz="3200">
                  <a:solidFill>
                    <a:srgbClr val="0B5394"/>
                  </a:solidFill>
                </a:rPr>
                <a:t>one of the high entry barriers</a:t>
              </a:r>
              <a:endParaRPr>
                <a:solidFill>
                  <a:srgbClr val="0B5394"/>
                </a:solidFill>
              </a:endParaRPr>
            </a:p>
          </p:txBody>
        </p:sp>
        <p:sp>
          <p:nvSpPr>
            <p:cNvPr id="403" name="Google Shape;403;p12"/>
            <p:cNvSpPr/>
            <p:nvPr/>
          </p:nvSpPr>
          <p:spPr>
            <a:xfrm>
              <a:off x="0" y="1447250"/>
              <a:ext cx="116599" cy="72898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12"/>
          <p:cNvSpPr txBox="1"/>
          <p:nvPr/>
        </p:nvSpPr>
        <p:spPr>
          <a:xfrm>
            <a:off x="16450520" y="1038225"/>
            <a:ext cx="8088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25</a:t>
            </a:r>
            <a:endParaRPr/>
          </a:p>
        </p:txBody>
      </p:sp>
      <p:sp>
        <p:nvSpPr>
          <p:cNvPr id="405" name="Google Shape;405;p12"/>
          <p:cNvSpPr txBox="1"/>
          <p:nvPr/>
        </p:nvSpPr>
        <p:spPr>
          <a:xfrm>
            <a:off x="7994125" y="2151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6" name="Google Shape;406;p12"/>
          <p:cNvSpPr txBox="1"/>
          <p:nvPr/>
        </p:nvSpPr>
        <p:spPr>
          <a:xfrm>
            <a:off x="1028700" y="5626850"/>
            <a:ext cx="16230600" cy="4381800"/>
          </a:xfrm>
          <a:prstGeom prst="rect">
            <a:avLst/>
          </a:prstGeom>
          <a:noFill/>
          <a:ln>
            <a:noFill/>
          </a:ln>
        </p:spPr>
        <p:txBody>
          <a:bodyPr anchorCtr="0" anchor="t" bIns="91425" lIns="91425" spcFirstLastPara="1" rIns="91425" wrap="square" tIns="91425">
            <a:spAutoFit/>
          </a:bodyPr>
          <a:lstStyle/>
          <a:p>
            <a:pPr indent="0" lvl="0" marL="190500" rtl="0" algn="l">
              <a:lnSpc>
                <a:spcPct val="115000"/>
              </a:lnSpc>
              <a:spcBef>
                <a:spcPts val="200"/>
              </a:spcBef>
              <a:spcAft>
                <a:spcPts val="0"/>
              </a:spcAft>
              <a:buNone/>
            </a:pPr>
            <a:r>
              <a:rPr lang="en-US" sz="3000">
                <a:solidFill>
                  <a:schemeClr val="dk1"/>
                </a:solidFill>
              </a:rPr>
              <a:t>Firms should be considering their release time for a new product, and also the technology among their innovations. The lock out of industry caused by these 3 main reasons :</a:t>
            </a:r>
            <a:endParaRPr sz="3000">
              <a:solidFill>
                <a:schemeClr val="dk1"/>
              </a:solidFill>
            </a:endParaRPr>
          </a:p>
          <a:p>
            <a:pPr indent="0" lvl="0" marL="190500" rtl="0" algn="l">
              <a:lnSpc>
                <a:spcPct val="115000"/>
              </a:lnSpc>
              <a:spcBef>
                <a:spcPts val="200"/>
              </a:spcBef>
              <a:spcAft>
                <a:spcPts val="0"/>
              </a:spcAft>
              <a:buNone/>
            </a:pPr>
            <a:r>
              <a:t/>
            </a:r>
            <a:endParaRPr sz="3000">
              <a:solidFill>
                <a:schemeClr val="dk1"/>
              </a:solidFill>
            </a:endParaRPr>
          </a:p>
          <a:p>
            <a:pPr indent="0" lvl="0" marL="190500" rtl="0" algn="l">
              <a:lnSpc>
                <a:spcPct val="115000"/>
              </a:lnSpc>
              <a:spcBef>
                <a:spcPts val="200"/>
              </a:spcBef>
              <a:spcAft>
                <a:spcPts val="0"/>
              </a:spcAft>
              <a:buClr>
                <a:schemeClr val="dk1"/>
              </a:buClr>
              <a:buSzPts val="1100"/>
              <a:buFont typeface="Arial"/>
              <a:buNone/>
            </a:pPr>
            <a:r>
              <a:rPr lang="en-US" sz="3000">
                <a:solidFill>
                  <a:schemeClr val="dk1"/>
                </a:solidFill>
              </a:rPr>
              <a:t>a) no backward compatibility between core </a:t>
            </a:r>
            <a:r>
              <a:rPr lang="en-US" sz="3000">
                <a:solidFill>
                  <a:schemeClr val="dk1"/>
                </a:solidFill>
                <a:extLst>
                  <a:ext uri="http://customooxmlschemas.google.com/">
                    <go:slidesCustomData xmlns:go="http://customooxmlschemas.google.com/" textRoundtripDataId="0"/>
                  </a:ext>
                </a:extLst>
              </a:rPr>
              <a:t>products</a:t>
            </a:r>
            <a:r>
              <a:rPr lang="en-US" sz="3000">
                <a:solidFill>
                  <a:schemeClr val="dk1"/>
                </a:solidFill>
              </a:rPr>
              <a:t>;</a:t>
            </a:r>
            <a:endParaRPr sz="3000">
              <a:solidFill>
                <a:schemeClr val="dk1"/>
              </a:solidFill>
            </a:endParaRPr>
          </a:p>
          <a:p>
            <a:pPr indent="0" lvl="0" marL="190500" rtl="0" algn="l">
              <a:lnSpc>
                <a:spcPct val="115000"/>
              </a:lnSpc>
              <a:spcBef>
                <a:spcPts val="0"/>
              </a:spcBef>
              <a:spcAft>
                <a:spcPts val="0"/>
              </a:spcAft>
              <a:buClr>
                <a:schemeClr val="dk1"/>
              </a:buClr>
              <a:buSzPts val="1100"/>
              <a:buFont typeface="Arial"/>
              <a:buNone/>
            </a:pPr>
            <a:r>
              <a:rPr lang="en-US" sz="3000">
                <a:solidFill>
                  <a:schemeClr val="dk1"/>
                </a:solidFill>
              </a:rPr>
              <a:t>b) subsidized costs of core products;</a:t>
            </a:r>
            <a:endParaRPr sz="3000">
              <a:solidFill>
                <a:schemeClr val="dk1"/>
              </a:solidFill>
            </a:endParaRPr>
          </a:p>
          <a:p>
            <a:pPr indent="0" lvl="0" marL="190500" rtl="0" algn="l">
              <a:lnSpc>
                <a:spcPct val="115000"/>
              </a:lnSpc>
              <a:spcBef>
                <a:spcPts val="0"/>
              </a:spcBef>
              <a:spcAft>
                <a:spcPts val="0"/>
              </a:spcAft>
              <a:buNone/>
            </a:pPr>
            <a:r>
              <a:rPr lang="en-US" sz="3000">
                <a:solidFill>
                  <a:schemeClr val="dk1"/>
                </a:solidFill>
              </a:rPr>
              <a:t>c) very low intangible customer switching costs</a:t>
            </a:r>
            <a:r>
              <a:rPr lang="en-US" sz="2900">
                <a:solidFill>
                  <a:schemeClr val="dk1"/>
                </a:solidFill>
              </a:rPr>
              <a:t>.   </a:t>
            </a:r>
            <a:endParaRPr sz="2900">
              <a:solidFill>
                <a:schemeClr val="dk1"/>
              </a:solidFill>
            </a:endParaRPr>
          </a:p>
          <a:p>
            <a:pPr indent="0" lvl="0" marL="190500" rtl="0" algn="l">
              <a:lnSpc>
                <a:spcPct val="115000"/>
              </a:lnSpc>
              <a:spcBef>
                <a:spcPts val="0"/>
              </a:spcBef>
              <a:spcAft>
                <a:spcPts val="0"/>
              </a:spcAft>
              <a:buNone/>
            </a:pPr>
            <a:r>
              <a:t/>
            </a:r>
            <a:endParaRPr sz="2900">
              <a:solidFill>
                <a:schemeClr val="dk1"/>
              </a:solidFill>
            </a:endParaRPr>
          </a:p>
          <a:p>
            <a:pPr indent="0" lvl="0" marL="190500" rtl="0" algn="l">
              <a:lnSpc>
                <a:spcPct val="115000"/>
              </a:lnSpc>
              <a:spcBef>
                <a:spcPts val="0"/>
              </a:spcBef>
              <a:spcAft>
                <a:spcPts val="0"/>
              </a:spcAft>
              <a:buClr>
                <a:schemeClr val="dk1"/>
              </a:buClr>
              <a:buSzPts val="1100"/>
              <a:buFont typeface="Arial"/>
              <a:buNone/>
            </a:pPr>
            <a:r>
              <a:rPr lang="en-US" sz="2900">
                <a:solidFill>
                  <a:schemeClr val="dk1"/>
                </a:solidFill>
              </a:rPr>
              <a:t>Case Nintendo and Sega Dreamcast in 6th Generation</a:t>
            </a:r>
            <a:endParaRPr sz="3300"/>
          </a:p>
        </p:txBody>
      </p:sp>
      <p:pic>
        <p:nvPicPr>
          <p:cNvPr id="407" name="Google Shape;407;p12"/>
          <p:cNvPicPr preferRelativeResize="0"/>
          <p:nvPr/>
        </p:nvPicPr>
        <p:blipFill>
          <a:blip r:embed="rId5">
            <a:alphaModFix/>
          </a:blip>
          <a:stretch>
            <a:fillRect/>
          </a:stretch>
        </p:blipFill>
        <p:spPr>
          <a:xfrm>
            <a:off x="14223000" y="7326513"/>
            <a:ext cx="3390900" cy="1838325"/>
          </a:xfrm>
          <a:prstGeom prst="rect">
            <a:avLst/>
          </a:prstGeom>
          <a:noFill/>
          <a:ln>
            <a:noFill/>
          </a:ln>
        </p:spPr>
      </p:pic>
      <p:pic>
        <p:nvPicPr>
          <p:cNvPr id="408" name="Google Shape;408;p12"/>
          <p:cNvPicPr preferRelativeResize="0"/>
          <p:nvPr/>
        </p:nvPicPr>
        <p:blipFill>
          <a:blip r:embed="rId6">
            <a:alphaModFix/>
          </a:blip>
          <a:stretch>
            <a:fillRect/>
          </a:stretch>
        </p:blipFill>
        <p:spPr>
          <a:xfrm>
            <a:off x="10813875" y="7257575"/>
            <a:ext cx="3105150" cy="1695450"/>
          </a:xfrm>
          <a:prstGeom prst="rect">
            <a:avLst/>
          </a:prstGeom>
          <a:noFill/>
          <a:ln>
            <a:noFill/>
          </a:ln>
        </p:spPr>
      </p:pic>
      <p:sp>
        <p:nvSpPr>
          <p:cNvPr id="409" name="Google Shape;409;p12"/>
          <p:cNvSpPr txBox="1"/>
          <p:nvPr/>
        </p:nvSpPr>
        <p:spPr>
          <a:xfrm>
            <a:off x="9803825" y="8953025"/>
            <a:ext cx="4115100" cy="4617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US" sz="3000"/>
              <a:t>GameCube</a:t>
            </a:r>
            <a:endParaRPr b="1" sz="2800"/>
          </a:p>
        </p:txBody>
      </p:sp>
      <p:sp>
        <p:nvSpPr>
          <p:cNvPr id="410" name="Google Shape;410;p12"/>
          <p:cNvSpPr txBox="1"/>
          <p:nvPr/>
        </p:nvSpPr>
        <p:spPr>
          <a:xfrm>
            <a:off x="13630621" y="8953025"/>
            <a:ext cx="4657500" cy="4617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US" sz="3000"/>
              <a:t>Dreamcast</a:t>
            </a:r>
            <a:endParaRPr b="1"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414" name="Shape 414"/>
        <p:cNvGrpSpPr/>
        <p:nvPr/>
      </p:nvGrpSpPr>
      <p:grpSpPr>
        <a:xfrm>
          <a:off x="0" y="0"/>
          <a:ext cx="0" cy="0"/>
          <a:chOff x="0" y="0"/>
          <a:chExt cx="0" cy="0"/>
        </a:xfrm>
      </p:grpSpPr>
      <p:pic>
        <p:nvPicPr>
          <p:cNvPr id="415" name="Google Shape;415;p11"/>
          <p:cNvPicPr preferRelativeResize="0"/>
          <p:nvPr/>
        </p:nvPicPr>
        <p:blipFill rotWithShape="1">
          <a:blip r:embed="rId5">
            <a:alphaModFix/>
          </a:blip>
          <a:srcRect b="16638" l="47742" r="11663" t="20207"/>
          <a:stretch/>
        </p:blipFill>
        <p:spPr>
          <a:xfrm>
            <a:off x="-226612" y="-455678"/>
            <a:ext cx="9597224" cy="11198355"/>
          </a:xfrm>
          <a:prstGeom prst="rect">
            <a:avLst/>
          </a:prstGeom>
          <a:noFill/>
          <a:ln>
            <a:noFill/>
          </a:ln>
        </p:spPr>
      </p:pic>
      <p:grpSp>
        <p:nvGrpSpPr>
          <p:cNvPr id="416" name="Google Shape;416;p11"/>
          <p:cNvGrpSpPr/>
          <p:nvPr/>
        </p:nvGrpSpPr>
        <p:grpSpPr>
          <a:xfrm>
            <a:off x="1200322" y="1973000"/>
            <a:ext cx="7163775" cy="1255725"/>
            <a:chOff x="0" y="-47625"/>
            <a:chExt cx="9551700" cy="1674300"/>
          </a:xfrm>
        </p:grpSpPr>
        <p:sp>
          <p:nvSpPr>
            <p:cNvPr id="417" name="Google Shape;417;p11"/>
            <p:cNvSpPr txBox="1"/>
            <p:nvPr/>
          </p:nvSpPr>
          <p:spPr>
            <a:xfrm>
              <a:off x="0" y="-47625"/>
              <a:ext cx="9551700" cy="1674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3400">
                  <a:solidFill>
                    <a:srgbClr val="FFFFFF"/>
                  </a:solidFill>
                  <a:latin typeface="Michroma"/>
                  <a:ea typeface="Michroma"/>
                  <a:cs typeface="Michroma"/>
                  <a:sym typeface="Michroma"/>
                </a:rPr>
                <a:t>INDIRECT NETWORK EFFECTS</a:t>
              </a:r>
              <a:endParaRPr sz="3400">
                <a:latin typeface="Michroma"/>
                <a:ea typeface="Michroma"/>
                <a:cs typeface="Michroma"/>
                <a:sym typeface="Michroma"/>
              </a:endParaRPr>
            </a:p>
          </p:txBody>
        </p:sp>
        <p:sp>
          <p:nvSpPr>
            <p:cNvPr id="418" name="Google Shape;418;p11"/>
            <p:cNvSpPr txBox="1"/>
            <p:nvPr/>
          </p:nvSpPr>
          <p:spPr>
            <a:xfrm>
              <a:off x="0" y="810765"/>
              <a:ext cx="9551700" cy="492600"/>
            </a:xfrm>
            <a:prstGeom prst="rect">
              <a:avLst/>
            </a:prstGeom>
            <a:noFill/>
            <a:ln>
              <a:noFill/>
            </a:ln>
          </p:spPr>
          <p:txBody>
            <a:bodyPr anchorCtr="0" anchor="t" bIns="0" lIns="0" spcFirstLastPara="1" rIns="0" wrap="square" tIns="0">
              <a:spAutoFit/>
            </a:bodyPr>
            <a:lstStyle/>
            <a:p>
              <a:pPr indent="0" lvl="0" marL="63500" marR="0" rtl="0" algn="just">
                <a:lnSpc>
                  <a:spcPct val="103000"/>
                </a:lnSpc>
                <a:spcBef>
                  <a:spcPts val="200"/>
                </a:spcBef>
                <a:spcAft>
                  <a:spcPts val="0"/>
                </a:spcAft>
                <a:buSzPts val="1100"/>
                <a:buNone/>
              </a:pPr>
              <a:r>
                <a:t/>
              </a:r>
              <a:endParaRPr sz="2400">
                <a:solidFill>
                  <a:srgbClr val="FFFFFF"/>
                </a:solidFill>
              </a:endParaRPr>
            </a:p>
          </p:txBody>
        </p:sp>
      </p:grpSp>
      <p:sp>
        <p:nvSpPr>
          <p:cNvPr id="419" name="Google Shape;419;p11"/>
          <p:cNvSpPr txBox="1"/>
          <p:nvPr/>
        </p:nvSpPr>
        <p:spPr>
          <a:xfrm>
            <a:off x="16450520" y="1038225"/>
            <a:ext cx="8088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26</a:t>
            </a:r>
            <a:endParaRPr/>
          </a:p>
        </p:txBody>
      </p:sp>
      <p:sp>
        <p:nvSpPr>
          <p:cNvPr id="420" name="Google Shape;420;p11"/>
          <p:cNvSpPr txBox="1"/>
          <p:nvPr/>
        </p:nvSpPr>
        <p:spPr>
          <a:xfrm>
            <a:off x="1200325" y="3903400"/>
            <a:ext cx="13845900" cy="3048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3000">
                <a:solidFill>
                  <a:schemeClr val="lt1"/>
                </a:solidFill>
              </a:rPr>
              <a:t>The presence of complementary products, when the industry created connectivity between software and hardware.</a:t>
            </a:r>
            <a:endParaRPr sz="3000">
              <a:solidFill>
                <a:schemeClr val="lt1"/>
              </a:solidFill>
            </a:endParaRPr>
          </a:p>
          <a:p>
            <a:pPr indent="0" lvl="0" marL="0" marR="0" rtl="0" algn="l">
              <a:lnSpc>
                <a:spcPct val="140019"/>
              </a:lnSpc>
              <a:spcBef>
                <a:spcPts val="0"/>
              </a:spcBef>
              <a:spcAft>
                <a:spcPts val="0"/>
              </a:spcAft>
              <a:buNone/>
            </a:pPr>
            <a:r>
              <a:t/>
            </a:r>
            <a:endParaRPr sz="3000">
              <a:solidFill>
                <a:schemeClr val="lt1"/>
              </a:solidFill>
            </a:endParaRPr>
          </a:p>
          <a:p>
            <a:pPr indent="0" lvl="0" marL="0" marR="0" rtl="0" algn="l">
              <a:lnSpc>
                <a:spcPct val="140019"/>
              </a:lnSpc>
              <a:spcBef>
                <a:spcPts val="0"/>
              </a:spcBef>
              <a:spcAft>
                <a:spcPts val="0"/>
              </a:spcAft>
              <a:buNone/>
            </a:pPr>
            <a:r>
              <a:rPr lang="en-US" sz="3000">
                <a:solidFill>
                  <a:schemeClr val="lt1"/>
                </a:solidFill>
              </a:rPr>
              <a:t>The easiness to get the complement of the core products, is the key factor to maximize the utility of the core products and lower the switching costs.</a:t>
            </a:r>
            <a:endParaRPr sz="30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pic>
        <p:nvPicPr>
          <p:cNvPr id="425" name="Google Shape;425;gd40ab5ec45_1_147"/>
          <p:cNvPicPr preferRelativeResize="0"/>
          <p:nvPr/>
        </p:nvPicPr>
        <p:blipFill rotWithShape="1">
          <a:blip r:embed="rId4">
            <a:alphaModFix/>
          </a:blip>
          <a:srcRect b="13568" l="45295" r="0" t="13561"/>
          <a:stretch/>
        </p:blipFill>
        <p:spPr>
          <a:xfrm>
            <a:off x="-414494" y="-455678"/>
            <a:ext cx="11208944" cy="11198358"/>
          </a:xfrm>
          <a:prstGeom prst="rect">
            <a:avLst/>
          </a:prstGeom>
          <a:noFill/>
          <a:ln>
            <a:noFill/>
          </a:ln>
        </p:spPr>
      </p:pic>
      <p:sp>
        <p:nvSpPr>
          <p:cNvPr id="426" name="Google Shape;426;gd40ab5ec45_1_147"/>
          <p:cNvSpPr txBox="1"/>
          <p:nvPr/>
        </p:nvSpPr>
        <p:spPr>
          <a:xfrm>
            <a:off x="335225" y="382325"/>
            <a:ext cx="16365000" cy="926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Michroma"/>
                <a:ea typeface="Michroma"/>
                <a:cs typeface="Michroma"/>
                <a:sym typeface="Michroma"/>
              </a:rPr>
              <a:t>Conclusion</a:t>
            </a:r>
            <a:r>
              <a:rPr b="1" lang="en-US" sz="3000">
                <a:solidFill>
                  <a:schemeClr val="lt1"/>
                </a:solidFill>
                <a:latin typeface="Michroma"/>
                <a:ea typeface="Michroma"/>
                <a:cs typeface="Michroma"/>
                <a:sym typeface="Michroma"/>
              </a:rPr>
              <a:t>:</a:t>
            </a:r>
            <a:endParaRPr b="1" sz="3000">
              <a:solidFill>
                <a:schemeClr val="lt1"/>
              </a:solidFill>
              <a:latin typeface="Michroma"/>
              <a:ea typeface="Michroma"/>
              <a:cs typeface="Michroma"/>
              <a:sym typeface="Michroma"/>
            </a:endParaRPr>
          </a:p>
          <a:p>
            <a:pPr indent="0" lvl="0" marL="0" rtl="0" algn="l">
              <a:spcBef>
                <a:spcPts val="0"/>
              </a:spcBef>
              <a:spcAft>
                <a:spcPts val="0"/>
              </a:spcAft>
              <a:buNone/>
            </a:pPr>
            <a:r>
              <a:t/>
            </a:r>
            <a:endParaRPr b="1" sz="2400">
              <a:solidFill>
                <a:schemeClr val="lt1"/>
              </a:solidFill>
            </a:endParaRPr>
          </a:p>
          <a:p>
            <a:pPr indent="-679450" lvl="0" marL="742950" rtl="0" algn="just">
              <a:lnSpc>
                <a:spcPct val="140000"/>
              </a:lnSpc>
              <a:spcBef>
                <a:spcPts val="0"/>
              </a:spcBef>
              <a:spcAft>
                <a:spcPts val="0"/>
              </a:spcAft>
              <a:buClr>
                <a:schemeClr val="lt1"/>
              </a:buClr>
              <a:buSzPts val="2600"/>
              <a:buAutoNum type="arabicPeriod"/>
            </a:pPr>
            <a:r>
              <a:rPr b="1" lang="en-US" sz="2600">
                <a:solidFill>
                  <a:schemeClr val="lt1"/>
                </a:solidFill>
              </a:rPr>
              <a:t>Without the power of any big name, the business can not gain sustainable profit </a:t>
            </a:r>
            <a:endParaRPr b="1" sz="2600">
              <a:solidFill>
                <a:schemeClr val="lt1"/>
              </a:solidFill>
            </a:endParaRPr>
          </a:p>
          <a:p>
            <a:pPr indent="0" lvl="0" marL="457200" rtl="0" algn="just">
              <a:lnSpc>
                <a:spcPct val="140000"/>
              </a:lnSpc>
              <a:spcBef>
                <a:spcPts val="0"/>
              </a:spcBef>
              <a:spcAft>
                <a:spcPts val="0"/>
              </a:spcAft>
              <a:buNone/>
            </a:pPr>
            <a:r>
              <a:t/>
            </a:r>
            <a:endParaRPr b="1" sz="2600">
              <a:solidFill>
                <a:schemeClr val="lt1"/>
              </a:solidFill>
            </a:endParaRPr>
          </a:p>
          <a:p>
            <a:pPr indent="-679450" lvl="0" marL="742950" rtl="0" algn="just">
              <a:lnSpc>
                <a:spcPct val="140000"/>
              </a:lnSpc>
              <a:spcBef>
                <a:spcPts val="0"/>
              </a:spcBef>
              <a:spcAft>
                <a:spcPts val="0"/>
              </a:spcAft>
              <a:buClr>
                <a:schemeClr val="lt1"/>
              </a:buClr>
              <a:buSzPts val="2600"/>
              <a:buAutoNum type="arabicPeriod"/>
            </a:pPr>
            <a:r>
              <a:rPr b="1" lang="en-US" sz="2600">
                <a:solidFill>
                  <a:schemeClr val="lt1"/>
                </a:solidFill>
              </a:rPr>
              <a:t>Firms who had power might be as a follower, the power will not lasting forever, it can change along with time.</a:t>
            </a:r>
            <a:endParaRPr b="1" sz="2600">
              <a:solidFill>
                <a:schemeClr val="lt1"/>
              </a:solidFill>
            </a:endParaRPr>
          </a:p>
          <a:p>
            <a:pPr indent="0" lvl="0" marL="457200" rtl="0" algn="just">
              <a:lnSpc>
                <a:spcPct val="140000"/>
              </a:lnSpc>
              <a:spcBef>
                <a:spcPts val="0"/>
              </a:spcBef>
              <a:spcAft>
                <a:spcPts val="0"/>
              </a:spcAft>
              <a:buNone/>
            </a:pPr>
            <a:r>
              <a:t/>
            </a:r>
            <a:endParaRPr b="1" sz="2600">
              <a:solidFill>
                <a:schemeClr val="lt1"/>
              </a:solidFill>
            </a:endParaRPr>
          </a:p>
          <a:p>
            <a:pPr indent="-679450" lvl="0" marL="742950" rtl="0" algn="just">
              <a:lnSpc>
                <a:spcPct val="140000"/>
              </a:lnSpc>
              <a:spcBef>
                <a:spcPts val="0"/>
              </a:spcBef>
              <a:spcAft>
                <a:spcPts val="0"/>
              </a:spcAft>
              <a:buClr>
                <a:schemeClr val="lt1"/>
              </a:buClr>
              <a:buSzPts val="2600"/>
              <a:buAutoNum type="arabicPeriod"/>
            </a:pPr>
            <a:r>
              <a:rPr b="1" lang="en-US" sz="2600">
                <a:solidFill>
                  <a:schemeClr val="lt1"/>
                </a:solidFill>
              </a:rPr>
              <a:t>A bad decision in enter the market with new product will affect to the crisis of the company.</a:t>
            </a:r>
            <a:endParaRPr b="1" sz="2600">
              <a:solidFill>
                <a:schemeClr val="lt1"/>
              </a:solidFill>
            </a:endParaRPr>
          </a:p>
          <a:p>
            <a:pPr indent="0" lvl="0" marL="457200" rtl="0" algn="just">
              <a:lnSpc>
                <a:spcPct val="140000"/>
              </a:lnSpc>
              <a:spcBef>
                <a:spcPts val="0"/>
              </a:spcBef>
              <a:spcAft>
                <a:spcPts val="0"/>
              </a:spcAft>
              <a:buNone/>
            </a:pPr>
            <a:r>
              <a:t/>
            </a:r>
            <a:endParaRPr b="1" sz="2600">
              <a:solidFill>
                <a:schemeClr val="lt1"/>
              </a:solidFill>
            </a:endParaRPr>
          </a:p>
          <a:p>
            <a:pPr indent="-679450" lvl="0" marL="742950" rtl="0" algn="just">
              <a:lnSpc>
                <a:spcPct val="140000"/>
              </a:lnSpc>
              <a:spcBef>
                <a:spcPts val="0"/>
              </a:spcBef>
              <a:spcAft>
                <a:spcPts val="0"/>
              </a:spcAft>
              <a:buClr>
                <a:schemeClr val="lt1"/>
              </a:buClr>
              <a:buSzPts val="2600"/>
              <a:buAutoNum type="arabicPeriod"/>
            </a:pPr>
            <a:r>
              <a:rPr b="1" lang="en-US" sz="2600">
                <a:solidFill>
                  <a:schemeClr val="lt1"/>
                </a:solidFill>
              </a:rPr>
              <a:t>The combination of new entry and complementary products led to losses and failure for several competitors.</a:t>
            </a:r>
            <a:endParaRPr b="1" sz="2600">
              <a:solidFill>
                <a:schemeClr val="lt1"/>
              </a:solidFill>
            </a:endParaRPr>
          </a:p>
          <a:p>
            <a:pPr indent="0" lvl="0" marL="457200" rtl="0" algn="just">
              <a:lnSpc>
                <a:spcPct val="140000"/>
              </a:lnSpc>
              <a:spcBef>
                <a:spcPts val="0"/>
              </a:spcBef>
              <a:spcAft>
                <a:spcPts val="0"/>
              </a:spcAft>
              <a:buNone/>
            </a:pPr>
            <a:r>
              <a:t/>
            </a:r>
            <a:endParaRPr b="1" sz="2600">
              <a:solidFill>
                <a:schemeClr val="lt1"/>
              </a:solidFill>
            </a:endParaRPr>
          </a:p>
          <a:p>
            <a:pPr indent="-679450" lvl="0" marL="742950" rtl="0" algn="just">
              <a:lnSpc>
                <a:spcPct val="140000"/>
              </a:lnSpc>
              <a:spcBef>
                <a:spcPts val="0"/>
              </a:spcBef>
              <a:spcAft>
                <a:spcPts val="0"/>
              </a:spcAft>
              <a:buClr>
                <a:schemeClr val="lt1"/>
              </a:buClr>
              <a:buSzPts val="2600"/>
              <a:buAutoNum type="arabicPeriod"/>
            </a:pPr>
            <a:r>
              <a:rPr b="1" lang="en-US" sz="2600">
                <a:solidFill>
                  <a:schemeClr val="lt1"/>
                </a:solidFill>
              </a:rPr>
              <a:t>To have sustainable market especially with variety of consumers, firms have to innovate actively also they have to prevent cannibalization of their products. </a:t>
            </a:r>
            <a:endParaRPr b="1" sz="2600">
              <a:solidFill>
                <a:schemeClr val="lt1"/>
              </a:solidFill>
            </a:endParaRPr>
          </a:p>
          <a:p>
            <a:pPr indent="0" lvl="0" marL="457200" rtl="0" algn="just">
              <a:lnSpc>
                <a:spcPct val="140000"/>
              </a:lnSpc>
              <a:spcBef>
                <a:spcPts val="0"/>
              </a:spcBef>
              <a:spcAft>
                <a:spcPts val="0"/>
              </a:spcAft>
              <a:buNone/>
            </a:pPr>
            <a:r>
              <a:t/>
            </a:r>
            <a:endParaRPr b="1" sz="2600">
              <a:solidFill>
                <a:schemeClr val="lt1"/>
              </a:solidFill>
            </a:endParaRPr>
          </a:p>
          <a:p>
            <a:pPr indent="-679450" lvl="0" marL="742950" rtl="0" algn="just">
              <a:lnSpc>
                <a:spcPct val="140000"/>
              </a:lnSpc>
              <a:spcBef>
                <a:spcPts val="0"/>
              </a:spcBef>
              <a:spcAft>
                <a:spcPts val="0"/>
              </a:spcAft>
              <a:buClr>
                <a:schemeClr val="lt1"/>
              </a:buClr>
              <a:buSzPts val="2600"/>
              <a:buAutoNum type="arabicPeriod"/>
            </a:pPr>
            <a:r>
              <a:rPr b="1" lang="en-US" sz="2600">
                <a:solidFill>
                  <a:schemeClr val="lt1"/>
                </a:solidFill>
              </a:rPr>
              <a:t>Price discrimination, product differentiation and versioning, networks effect are important as the strategy to gain the market power.</a:t>
            </a:r>
            <a:endParaRPr b="1" sz="2600">
              <a:solidFill>
                <a:schemeClr val="lt1"/>
              </a:solidFill>
            </a:endParaRPr>
          </a:p>
        </p:txBody>
      </p:sp>
      <p:sp>
        <p:nvSpPr>
          <p:cNvPr id="427" name="Google Shape;427;gd40ab5ec45_1_147"/>
          <p:cNvSpPr txBox="1"/>
          <p:nvPr/>
        </p:nvSpPr>
        <p:spPr>
          <a:xfrm>
            <a:off x="16450520" y="1038225"/>
            <a:ext cx="8088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27</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pic>
        <p:nvPicPr>
          <p:cNvPr id="432" name="Google Shape;432;gda49d843aa_0_32"/>
          <p:cNvPicPr preferRelativeResize="0"/>
          <p:nvPr/>
        </p:nvPicPr>
        <p:blipFill rotWithShape="1">
          <a:blip r:embed="rId4">
            <a:alphaModFix/>
          </a:blip>
          <a:srcRect b="13568" l="45295" r="0" t="13561"/>
          <a:stretch/>
        </p:blipFill>
        <p:spPr>
          <a:xfrm>
            <a:off x="-414494" y="-455678"/>
            <a:ext cx="11208944" cy="11198358"/>
          </a:xfrm>
          <a:prstGeom prst="rect">
            <a:avLst/>
          </a:prstGeom>
          <a:noFill/>
          <a:ln>
            <a:noFill/>
          </a:ln>
        </p:spPr>
      </p:pic>
      <p:sp>
        <p:nvSpPr>
          <p:cNvPr id="433" name="Google Shape;433;gda49d843aa_0_32"/>
          <p:cNvSpPr txBox="1"/>
          <p:nvPr/>
        </p:nvSpPr>
        <p:spPr>
          <a:xfrm>
            <a:off x="573900" y="2786750"/>
            <a:ext cx="171402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500">
                <a:solidFill>
                  <a:schemeClr val="lt1"/>
                </a:solidFill>
              </a:rPr>
              <a:t>THANK YOU</a:t>
            </a:r>
            <a:endParaRPr b="1" sz="4500">
              <a:solidFill>
                <a:schemeClr val="lt1"/>
              </a:solidFill>
            </a:endParaRPr>
          </a:p>
          <a:p>
            <a:pPr indent="0" lvl="0" marL="0" rtl="0" algn="l">
              <a:spcBef>
                <a:spcPts val="0"/>
              </a:spcBef>
              <a:spcAft>
                <a:spcPts val="0"/>
              </a:spcAft>
              <a:buNone/>
            </a:pPr>
            <a:r>
              <a:t/>
            </a:r>
            <a:endParaRPr b="1" sz="3000">
              <a:solidFill>
                <a:schemeClr val="lt1"/>
              </a:solidFill>
            </a:endParaRPr>
          </a:p>
          <a:p>
            <a:pPr indent="0" lvl="0" marL="0" rtl="0" algn="l">
              <a:spcBef>
                <a:spcPts val="0"/>
              </a:spcBef>
              <a:spcAft>
                <a:spcPts val="0"/>
              </a:spcAft>
              <a:buNone/>
            </a:pPr>
            <a:r>
              <a:rPr b="1" lang="en-US" sz="3000">
                <a:solidFill>
                  <a:schemeClr val="lt1"/>
                </a:solidFill>
              </a:rPr>
              <a:t>Source : </a:t>
            </a:r>
            <a:endParaRPr b="1" sz="3000">
              <a:solidFill>
                <a:schemeClr val="lt1"/>
              </a:solidFill>
            </a:endParaRPr>
          </a:p>
          <a:p>
            <a:pPr indent="-419100" lvl="0" marL="457200" rtl="0" algn="l">
              <a:spcBef>
                <a:spcPts val="0"/>
              </a:spcBef>
              <a:spcAft>
                <a:spcPts val="0"/>
              </a:spcAft>
              <a:buClr>
                <a:schemeClr val="lt1"/>
              </a:buClr>
              <a:buSzPts val="3000"/>
              <a:buChar char="●"/>
            </a:pPr>
            <a:r>
              <a:rPr b="1" lang="en-US" sz="3000">
                <a:solidFill>
                  <a:schemeClr val="lt1"/>
                </a:solidFill>
              </a:rPr>
              <a:t>h</a:t>
            </a:r>
            <a:r>
              <a:rPr lang="en-US" sz="3000">
                <a:solidFill>
                  <a:schemeClr val="lt1"/>
                </a:solidFill>
                <a:uFill>
                  <a:noFill/>
                </a:uFill>
                <a:hlinkClick r:id="rId5">
                  <a:extLst>
                    <a:ext uri="{A12FA001-AC4F-418D-AE19-62706E023703}">
                      <ahyp:hlinkClr val="tx"/>
                    </a:ext>
                  </a:extLst>
                </a:hlinkClick>
              </a:rPr>
              <a:t>ttps://www.researchgate.net/publication/3076707</a:t>
            </a:r>
            <a:r>
              <a:rPr b="1" lang="en-US" sz="3000">
                <a:solidFill>
                  <a:schemeClr val="lt1"/>
                </a:solidFill>
              </a:rPr>
              <a:t>, </a:t>
            </a:r>
            <a:r>
              <a:rPr lang="en-US" sz="3000">
                <a:solidFill>
                  <a:schemeClr val="lt1"/>
                </a:solidFill>
              </a:rPr>
              <a:t>IEEE Transactions on Engineering Management · March 2002</a:t>
            </a:r>
            <a:endParaRPr b="1" sz="3000">
              <a:solidFill>
                <a:schemeClr val="lt1"/>
              </a:solidFill>
            </a:endParaRPr>
          </a:p>
          <a:p>
            <a:pPr indent="-419100" lvl="0" marL="457200" rtl="0" algn="l">
              <a:spcBef>
                <a:spcPts val="0"/>
              </a:spcBef>
              <a:spcAft>
                <a:spcPts val="0"/>
              </a:spcAft>
              <a:buClr>
                <a:schemeClr val="lt1"/>
              </a:buClr>
              <a:buSzPts val="3000"/>
              <a:buChar char="●"/>
            </a:pPr>
            <a:r>
              <a:rPr b="1" lang="en-US" sz="3000">
                <a:solidFill>
                  <a:schemeClr val="lt1"/>
                </a:solidFill>
              </a:rPr>
              <a:t>WIKIPEDIA</a:t>
            </a:r>
            <a:endParaRPr b="1" sz="3000">
              <a:solidFill>
                <a:schemeClr val="lt1"/>
              </a:solidFill>
            </a:endParaRPr>
          </a:p>
          <a:p>
            <a:pPr indent="-419100" lvl="0" marL="457200" rtl="0" algn="l">
              <a:spcBef>
                <a:spcPts val="0"/>
              </a:spcBef>
              <a:spcAft>
                <a:spcPts val="0"/>
              </a:spcAft>
              <a:buClr>
                <a:schemeClr val="lt1"/>
              </a:buClr>
              <a:buSzPts val="3000"/>
              <a:buChar char="●"/>
            </a:pPr>
            <a:r>
              <a:rPr b="1" lang="en-US" sz="3000">
                <a:solidFill>
                  <a:schemeClr val="lt1"/>
                </a:solidFill>
              </a:rPr>
              <a:t>Image from GOOGLE</a:t>
            </a:r>
            <a:endParaRPr b="1" sz="3000">
              <a:solidFill>
                <a:schemeClr val="lt1"/>
              </a:solidFill>
            </a:endParaRPr>
          </a:p>
          <a:p>
            <a:pPr indent="-419100" lvl="0" marL="457200" rtl="0" algn="l">
              <a:spcBef>
                <a:spcPts val="0"/>
              </a:spcBef>
              <a:spcAft>
                <a:spcPts val="0"/>
              </a:spcAft>
              <a:buClr>
                <a:schemeClr val="lt1"/>
              </a:buClr>
              <a:buSzPts val="3000"/>
              <a:buChar char="●"/>
            </a:pPr>
            <a:r>
              <a:rPr b="1" lang="en-US" sz="3000">
                <a:solidFill>
                  <a:schemeClr val="lt1"/>
                </a:solidFill>
              </a:rPr>
              <a:t>Slides from EDS lessons by Prof. Roberto Fontana</a:t>
            </a:r>
            <a:endParaRPr b="1" sz="3000">
              <a:solidFill>
                <a:schemeClr val="lt1"/>
              </a:solidFill>
            </a:endParaRPr>
          </a:p>
          <a:p>
            <a:pPr indent="-419100" lvl="0" marL="457200" rtl="0" algn="l">
              <a:spcBef>
                <a:spcPts val="0"/>
              </a:spcBef>
              <a:spcAft>
                <a:spcPts val="0"/>
              </a:spcAft>
              <a:buClr>
                <a:schemeClr val="lt1"/>
              </a:buClr>
              <a:buSzPts val="3000"/>
              <a:buChar char="●"/>
            </a:pPr>
            <a:r>
              <a:rPr b="1" lang="en-US" sz="3000">
                <a:solidFill>
                  <a:schemeClr val="lt1"/>
                </a:solidFill>
              </a:rPr>
              <a:t>Template from canva.com</a:t>
            </a:r>
            <a:endParaRPr b="1" sz="3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gd895455c67_0_0"/>
          <p:cNvPicPr preferRelativeResize="0"/>
          <p:nvPr/>
        </p:nvPicPr>
        <p:blipFill rotWithShape="1">
          <a:blip r:embed="rId3">
            <a:alphaModFix/>
          </a:blip>
          <a:srcRect b="0" l="0" r="0" t="0"/>
          <a:stretch/>
        </p:blipFill>
        <p:spPr>
          <a:xfrm rot="-1058614">
            <a:off x="6026013" y="-8421600"/>
            <a:ext cx="24948645" cy="23701213"/>
          </a:xfrm>
          <a:prstGeom prst="rect">
            <a:avLst/>
          </a:prstGeom>
          <a:noFill/>
          <a:ln>
            <a:noFill/>
          </a:ln>
        </p:spPr>
      </p:pic>
      <p:grpSp>
        <p:nvGrpSpPr>
          <p:cNvPr id="73" name="Google Shape;73;gd895455c67_0_0"/>
          <p:cNvGrpSpPr/>
          <p:nvPr/>
        </p:nvGrpSpPr>
        <p:grpSpPr>
          <a:xfrm>
            <a:off x="1444652" y="1481848"/>
            <a:ext cx="9795694" cy="1947150"/>
            <a:chOff x="0" y="-308898"/>
            <a:chExt cx="13060925" cy="2596200"/>
          </a:xfrm>
        </p:grpSpPr>
        <p:sp>
          <p:nvSpPr>
            <p:cNvPr id="74" name="Google Shape;74;gd895455c67_0_0"/>
            <p:cNvSpPr txBox="1"/>
            <p:nvPr/>
          </p:nvSpPr>
          <p:spPr>
            <a:xfrm>
              <a:off x="565025" y="-308898"/>
              <a:ext cx="12495900" cy="2596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3000">
                  <a:solidFill>
                    <a:schemeClr val="dk1"/>
                  </a:solidFill>
                </a:rPr>
                <a:t>Competitive dynamics in a standard-based industry through a historical observation of the U.S. home video game industry.</a:t>
              </a:r>
              <a:endParaRPr sz="3000">
                <a:solidFill>
                  <a:schemeClr val="dk1"/>
                </a:solidFill>
              </a:endParaRPr>
            </a:p>
            <a:p>
              <a:pPr indent="0" lvl="0" marL="0" marR="0" rtl="0" algn="l">
                <a:lnSpc>
                  <a:spcPct val="140000"/>
                </a:lnSpc>
                <a:spcBef>
                  <a:spcPts val="0"/>
                </a:spcBef>
                <a:spcAft>
                  <a:spcPts val="0"/>
                </a:spcAft>
                <a:buNone/>
              </a:pPr>
              <a:r>
                <a:t/>
              </a:r>
              <a:endParaRPr sz="2300"/>
            </a:p>
          </p:txBody>
        </p:sp>
        <p:sp>
          <p:nvSpPr>
            <p:cNvPr id="75" name="Google Shape;75;gd895455c67_0_0"/>
            <p:cNvSpPr/>
            <p:nvPr/>
          </p:nvSpPr>
          <p:spPr>
            <a:xfrm>
              <a:off x="0" y="0"/>
              <a:ext cx="139800" cy="12270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gd895455c67_0_0"/>
          <p:cNvSpPr txBox="1"/>
          <p:nvPr/>
        </p:nvSpPr>
        <p:spPr>
          <a:xfrm>
            <a:off x="16588725" y="1932750"/>
            <a:ext cx="8934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130" u="none" cap="none" strike="noStrike">
                <a:solidFill>
                  <a:srgbClr val="FFFFFF"/>
                </a:solidFill>
                <a:latin typeface="Michroma"/>
                <a:ea typeface="Michroma"/>
                <a:cs typeface="Michroma"/>
                <a:sym typeface="Michroma"/>
              </a:rPr>
              <a:t>0</a:t>
            </a:r>
            <a:r>
              <a:rPr b="1" lang="en-US" sz="3130">
                <a:solidFill>
                  <a:srgbClr val="FFFFFF"/>
                </a:solidFill>
                <a:latin typeface="Michroma"/>
                <a:ea typeface="Michroma"/>
                <a:cs typeface="Michroma"/>
                <a:sym typeface="Michroma"/>
              </a:rPr>
              <a:t>2</a:t>
            </a:r>
            <a:endParaRPr/>
          </a:p>
        </p:txBody>
      </p:sp>
      <p:grpSp>
        <p:nvGrpSpPr>
          <p:cNvPr id="77" name="Google Shape;77;gd895455c67_0_0"/>
          <p:cNvGrpSpPr/>
          <p:nvPr/>
        </p:nvGrpSpPr>
        <p:grpSpPr>
          <a:xfrm>
            <a:off x="2406127" y="3938661"/>
            <a:ext cx="9795694" cy="2389725"/>
            <a:chOff x="0" y="679552"/>
            <a:chExt cx="13060925" cy="3186300"/>
          </a:xfrm>
        </p:grpSpPr>
        <p:sp>
          <p:nvSpPr>
            <p:cNvPr id="78" name="Google Shape;78;gd895455c67_0_0"/>
            <p:cNvSpPr txBox="1"/>
            <p:nvPr/>
          </p:nvSpPr>
          <p:spPr>
            <a:xfrm>
              <a:off x="565025" y="679552"/>
              <a:ext cx="12495900" cy="3186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3000">
                  <a:solidFill>
                    <a:schemeClr val="dk1"/>
                  </a:solidFill>
                </a:rPr>
                <a:t>Multiple stages of technological innovations, changes of market leadership and industry standards during a relatively short history of the industry.</a:t>
              </a:r>
              <a:endParaRPr sz="3000">
                <a:solidFill>
                  <a:schemeClr val="dk1"/>
                </a:solidFill>
              </a:endParaRPr>
            </a:p>
            <a:p>
              <a:pPr indent="0" lvl="0" marL="0" rtl="0" algn="l">
                <a:lnSpc>
                  <a:spcPct val="115000"/>
                </a:lnSpc>
                <a:spcBef>
                  <a:spcPts val="0"/>
                </a:spcBef>
                <a:spcAft>
                  <a:spcPts val="0"/>
                </a:spcAft>
                <a:buSzPts val="1100"/>
                <a:buNone/>
              </a:pPr>
              <a:r>
                <a:t/>
              </a:r>
              <a:endParaRPr sz="2500">
                <a:solidFill>
                  <a:schemeClr val="dk1"/>
                </a:solidFill>
              </a:endParaRPr>
            </a:p>
            <a:p>
              <a:pPr indent="0" lvl="0" marL="0" marR="0" rtl="0" algn="l">
                <a:lnSpc>
                  <a:spcPct val="140000"/>
                </a:lnSpc>
                <a:spcBef>
                  <a:spcPts val="0"/>
                </a:spcBef>
                <a:spcAft>
                  <a:spcPts val="0"/>
                </a:spcAft>
                <a:buNone/>
              </a:pPr>
              <a:r>
                <a:t/>
              </a:r>
              <a:endParaRPr sz="2300"/>
            </a:p>
          </p:txBody>
        </p:sp>
        <p:sp>
          <p:nvSpPr>
            <p:cNvPr id="79" name="Google Shape;79;gd895455c67_0_0"/>
            <p:cNvSpPr/>
            <p:nvPr/>
          </p:nvSpPr>
          <p:spPr>
            <a:xfrm>
              <a:off x="0" y="963200"/>
              <a:ext cx="139800" cy="12270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gd895455c67_0_0"/>
          <p:cNvGrpSpPr/>
          <p:nvPr/>
        </p:nvGrpSpPr>
        <p:grpSpPr>
          <a:xfrm>
            <a:off x="3986102" y="6392698"/>
            <a:ext cx="9708219" cy="3894300"/>
            <a:chOff x="-577900" y="-2118465"/>
            <a:chExt cx="12944292" cy="5192400"/>
          </a:xfrm>
        </p:grpSpPr>
        <p:sp>
          <p:nvSpPr>
            <p:cNvPr id="81" name="Google Shape;81;gd895455c67_0_0"/>
            <p:cNvSpPr txBox="1"/>
            <p:nvPr/>
          </p:nvSpPr>
          <p:spPr>
            <a:xfrm>
              <a:off x="-129508" y="-2118465"/>
              <a:ext cx="12495900" cy="5192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3000">
                  <a:solidFill>
                    <a:schemeClr val="dk1"/>
                  </a:solidFill>
                </a:rPr>
                <a:t>Six generations of technological changes in video game consoles and complementary products, with each generation represented by a new set of competitors, dominant designs, and market leaders out-competing the leaders of the prior generation.</a:t>
              </a:r>
              <a:endParaRPr sz="3000">
                <a:solidFill>
                  <a:schemeClr val="dk1"/>
                </a:solidFill>
              </a:endParaRPr>
            </a:p>
            <a:p>
              <a:pPr indent="0" lvl="0" marL="0" rtl="0" algn="l">
                <a:lnSpc>
                  <a:spcPct val="115000"/>
                </a:lnSpc>
                <a:spcBef>
                  <a:spcPts val="0"/>
                </a:spcBef>
                <a:spcAft>
                  <a:spcPts val="0"/>
                </a:spcAft>
                <a:buSzPts val="1100"/>
                <a:buNone/>
              </a:pPr>
              <a:r>
                <a:t/>
              </a:r>
              <a:endParaRPr sz="2500">
                <a:solidFill>
                  <a:schemeClr val="dk1"/>
                </a:solidFill>
              </a:endParaRPr>
            </a:p>
            <a:p>
              <a:pPr indent="0" lvl="0" marL="0" rtl="0" algn="l">
                <a:lnSpc>
                  <a:spcPct val="115000"/>
                </a:lnSpc>
                <a:spcBef>
                  <a:spcPts val="0"/>
                </a:spcBef>
                <a:spcAft>
                  <a:spcPts val="0"/>
                </a:spcAft>
                <a:buSzPts val="1100"/>
                <a:buNone/>
              </a:pPr>
              <a:r>
                <a:t/>
              </a:r>
              <a:endParaRPr sz="2500">
                <a:solidFill>
                  <a:schemeClr val="dk1"/>
                </a:solidFill>
              </a:endParaRPr>
            </a:p>
            <a:p>
              <a:pPr indent="0" lvl="0" marL="0" marR="0" rtl="0" algn="l">
                <a:lnSpc>
                  <a:spcPct val="140000"/>
                </a:lnSpc>
                <a:spcBef>
                  <a:spcPts val="0"/>
                </a:spcBef>
                <a:spcAft>
                  <a:spcPts val="0"/>
                </a:spcAft>
                <a:buNone/>
              </a:pPr>
              <a:r>
                <a:t/>
              </a:r>
              <a:endParaRPr sz="2300"/>
            </a:p>
          </p:txBody>
        </p:sp>
        <p:sp>
          <p:nvSpPr>
            <p:cNvPr id="82" name="Google Shape;82;gd895455c67_0_0"/>
            <p:cNvSpPr/>
            <p:nvPr/>
          </p:nvSpPr>
          <p:spPr>
            <a:xfrm>
              <a:off x="-577900" y="-1634033"/>
              <a:ext cx="139800" cy="12270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3"/>
          <p:cNvPicPr preferRelativeResize="0"/>
          <p:nvPr/>
        </p:nvPicPr>
        <p:blipFill rotWithShape="1">
          <a:blip r:embed="rId3">
            <a:alphaModFix amt="95000"/>
          </a:blip>
          <a:srcRect b="17268" l="20706" r="33570" t="52277"/>
          <a:stretch/>
        </p:blipFill>
        <p:spPr>
          <a:xfrm>
            <a:off x="7079058" y="0"/>
            <a:ext cx="11208942" cy="11198356"/>
          </a:xfrm>
          <a:prstGeom prst="rect">
            <a:avLst/>
          </a:prstGeom>
          <a:noFill/>
          <a:ln>
            <a:noFill/>
          </a:ln>
        </p:spPr>
      </p:pic>
      <p:pic>
        <p:nvPicPr>
          <p:cNvPr id="88" name="Google Shape;88;p3"/>
          <p:cNvPicPr preferRelativeResize="0"/>
          <p:nvPr/>
        </p:nvPicPr>
        <p:blipFill rotWithShape="1">
          <a:blip r:embed="rId4">
            <a:alphaModFix/>
          </a:blip>
          <a:srcRect b="0" l="968" r="967" t="0"/>
          <a:stretch/>
        </p:blipFill>
        <p:spPr>
          <a:xfrm>
            <a:off x="4629900" y="1506289"/>
            <a:ext cx="4898315" cy="7492589"/>
          </a:xfrm>
          <a:prstGeom prst="rect">
            <a:avLst/>
          </a:prstGeom>
          <a:noFill/>
          <a:ln>
            <a:noFill/>
          </a:ln>
        </p:spPr>
      </p:pic>
      <p:sp>
        <p:nvSpPr>
          <p:cNvPr id="89" name="Google Shape;89;p3"/>
          <p:cNvSpPr txBox="1"/>
          <p:nvPr/>
        </p:nvSpPr>
        <p:spPr>
          <a:xfrm>
            <a:off x="10962490" y="1704201"/>
            <a:ext cx="5620028" cy="48731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FFFFF"/>
                </a:solidFill>
                <a:latin typeface="Arial"/>
                <a:ea typeface="Arial"/>
                <a:cs typeface="Arial"/>
                <a:sym typeface="Arial"/>
              </a:rPr>
              <a:t>&gt; FOCUS</a:t>
            </a:r>
            <a:endParaRPr/>
          </a:p>
        </p:txBody>
      </p:sp>
      <p:grpSp>
        <p:nvGrpSpPr>
          <p:cNvPr id="90" name="Google Shape;90;p3"/>
          <p:cNvGrpSpPr/>
          <p:nvPr/>
        </p:nvGrpSpPr>
        <p:grpSpPr>
          <a:xfrm>
            <a:off x="10591661" y="3428990"/>
            <a:ext cx="6750036" cy="6056778"/>
            <a:chOff x="-10076" y="-1769602"/>
            <a:chExt cx="9000048" cy="8075700"/>
          </a:xfrm>
        </p:grpSpPr>
        <p:sp>
          <p:nvSpPr>
            <p:cNvPr id="91" name="Google Shape;91;p3"/>
            <p:cNvSpPr txBox="1"/>
            <p:nvPr/>
          </p:nvSpPr>
          <p:spPr>
            <a:xfrm>
              <a:off x="0" y="661854"/>
              <a:ext cx="8989973" cy="53407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92" name="Google Shape;92;p3"/>
            <p:cNvSpPr txBox="1"/>
            <p:nvPr/>
          </p:nvSpPr>
          <p:spPr>
            <a:xfrm>
              <a:off x="-10076" y="-1769602"/>
              <a:ext cx="8990100" cy="80757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rPr>
                <a:t>DOMINANT DESIGN</a:t>
              </a:r>
              <a:endParaRPr sz="2400">
                <a:solidFill>
                  <a:srgbClr val="FFFFFF"/>
                </a:solidFill>
              </a:endParaRPr>
            </a:p>
            <a:p>
              <a:pPr indent="0" lvl="0" marL="0" marR="0" rtl="0" algn="l">
                <a:lnSpc>
                  <a:spcPct val="139958"/>
                </a:lnSpc>
                <a:spcBef>
                  <a:spcPts val="0"/>
                </a:spcBef>
                <a:spcAft>
                  <a:spcPts val="0"/>
                </a:spcAft>
                <a:buNone/>
              </a:pPr>
              <a:r>
                <a:t/>
              </a:r>
              <a:endParaRPr sz="2400">
                <a:solidFill>
                  <a:srgbClr val="FFFFFF"/>
                </a:solidFill>
              </a:endParaRPr>
            </a:p>
            <a:p>
              <a:pPr indent="0" lvl="0" marL="0" marR="0" rtl="0" algn="l">
                <a:lnSpc>
                  <a:spcPct val="139958"/>
                </a:lnSpc>
                <a:spcBef>
                  <a:spcPts val="0"/>
                </a:spcBef>
                <a:spcAft>
                  <a:spcPts val="0"/>
                </a:spcAft>
                <a:buNone/>
              </a:pPr>
              <a:r>
                <a:rPr lang="en-US" sz="2400">
                  <a:solidFill>
                    <a:srgbClr val="FFFFFF"/>
                  </a:solidFill>
                </a:rPr>
                <a:t>PRODUCT VERSIONING</a:t>
              </a:r>
              <a:endParaRPr sz="2400">
                <a:solidFill>
                  <a:srgbClr val="FFFFFF"/>
                </a:solidFill>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SWITCHING COST</a:t>
              </a:r>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INSTALLED BASE</a:t>
              </a:r>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COMPLEMENTARY GOODS</a:t>
              </a:r>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NETWORK EFFECTS</a:t>
              </a:r>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grpSp>
      <p:sp>
        <p:nvSpPr>
          <p:cNvPr id="93" name="Google Shape;93;p3"/>
          <p:cNvSpPr/>
          <p:nvPr/>
        </p:nvSpPr>
        <p:spPr>
          <a:xfrm>
            <a:off x="10516820" y="1477482"/>
            <a:ext cx="104858" cy="920163"/>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txBox="1"/>
          <p:nvPr/>
        </p:nvSpPr>
        <p:spPr>
          <a:xfrm>
            <a:off x="16588725" y="1932750"/>
            <a:ext cx="8934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03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d895455c67_0_43"/>
          <p:cNvPicPr preferRelativeResize="0"/>
          <p:nvPr/>
        </p:nvPicPr>
        <p:blipFill rotWithShape="1">
          <a:blip r:embed="rId3">
            <a:alphaModFix/>
          </a:blip>
          <a:srcRect b="0" l="0" r="0" t="0"/>
          <a:stretch/>
        </p:blipFill>
        <p:spPr>
          <a:xfrm rot="4923091">
            <a:off x="5380620" y="-9368847"/>
            <a:ext cx="15781805" cy="15012440"/>
          </a:xfrm>
          <a:prstGeom prst="rect">
            <a:avLst/>
          </a:prstGeom>
          <a:noFill/>
          <a:ln>
            <a:noFill/>
          </a:ln>
        </p:spPr>
      </p:pic>
      <p:grpSp>
        <p:nvGrpSpPr>
          <p:cNvPr id="100" name="Google Shape;100;gd895455c67_0_43"/>
          <p:cNvGrpSpPr/>
          <p:nvPr/>
        </p:nvGrpSpPr>
        <p:grpSpPr>
          <a:xfrm>
            <a:off x="1028693" y="563119"/>
            <a:ext cx="6256575" cy="3402606"/>
            <a:chOff x="-4956733" y="-620775"/>
            <a:chExt cx="8342100" cy="4536808"/>
          </a:xfrm>
        </p:grpSpPr>
        <p:sp>
          <p:nvSpPr>
            <p:cNvPr id="101" name="Google Shape;101;gd895455c67_0_43"/>
            <p:cNvSpPr txBox="1"/>
            <p:nvPr/>
          </p:nvSpPr>
          <p:spPr>
            <a:xfrm>
              <a:off x="-4956733" y="-620775"/>
              <a:ext cx="8342100" cy="6363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lang="en-US" sz="3100"/>
                <a:t>Dominant design</a:t>
              </a:r>
              <a:endParaRPr b="1" sz="1700"/>
            </a:p>
          </p:txBody>
        </p:sp>
        <p:sp>
          <p:nvSpPr>
            <p:cNvPr id="102" name="Google Shape;102;gd895455c67_0_43"/>
            <p:cNvSpPr txBox="1"/>
            <p:nvPr/>
          </p:nvSpPr>
          <p:spPr>
            <a:xfrm>
              <a:off x="-4956733" y="3628633"/>
              <a:ext cx="8342100" cy="287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t/>
              </a:r>
              <a:endParaRPr/>
            </a:p>
          </p:txBody>
        </p:sp>
        <p:sp>
          <p:nvSpPr>
            <p:cNvPr id="103" name="Google Shape;103;gd895455c67_0_43"/>
            <p:cNvSpPr txBox="1"/>
            <p:nvPr/>
          </p:nvSpPr>
          <p:spPr>
            <a:xfrm>
              <a:off x="-4956733" y="337175"/>
              <a:ext cx="8342100" cy="2191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The product architecture that first embodies all the primary characteristics of later products.</a:t>
              </a:r>
              <a:endParaRPr sz="2400">
                <a:solidFill>
                  <a:schemeClr val="dk1"/>
                </a:solidFill>
              </a:endParaRPr>
            </a:p>
            <a:p>
              <a:pPr indent="0" lvl="0" marL="0" marR="0" rtl="0" algn="l">
                <a:lnSpc>
                  <a:spcPct val="140016"/>
                </a:lnSpc>
                <a:spcBef>
                  <a:spcPts val="0"/>
                </a:spcBef>
                <a:spcAft>
                  <a:spcPts val="0"/>
                </a:spcAft>
                <a:buNone/>
              </a:pPr>
              <a:r>
                <a:t/>
              </a:r>
              <a:endParaRPr sz="2399"/>
            </a:p>
          </p:txBody>
        </p:sp>
      </p:grpSp>
      <p:grpSp>
        <p:nvGrpSpPr>
          <p:cNvPr id="104" name="Google Shape;104;gd895455c67_0_43"/>
          <p:cNvGrpSpPr/>
          <p:nvPr/>
        </p:nvGrpSpPr>
        <p:grpSpPr>
          <a:xfrm>
            <a:off x="1028700" y="7554691"/>
            <a:ext cx="8115300" cy="1739176"/>
            <a:chOff x="0" y="-95250"/>
            <a:chExt cx="10820400" cy="2318901"/>
          </a:xfrm>
        </p:grpSpPr>
        <p:sp>
          <p:nvSpPr>
            <p:cNvPr id="105" name="Google Shape;105;gd895455c67_0_43"/>
            <p:cNvSpPr txBox="1"/>
            <p:nvPr/>
          </p:nvSpPr>
          <p:spPr>
            <a:xfrm>
              <a:off x="0" y="-95250"/>
              <a:ext cx="10820400" cy="2874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t/>
              </a:r>
              <a:endParaRPr/>
            </a:p>
          </p:txBody>
        </p:sp>
        <p:sp>
          <p:nvSpPr>
            <p:cNvPr id="106" name="Google Shape;106;gd895455c67_0_43"/>
            <p:cNvSpPr txBox="1"/>
            <p:nvPr/>
          </p:nvSpPr>
          <p:spPr>
            <a:xfrm>
              <a:off x="388063" y="1443651"/>
              <a:ext cx="10432200" cy="780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00"/>
                <a:t>Theoretical Focus</a:t>
              </a:r>
              <a:endParaRPr sz="2000"/>
            </a:p>
          </p:txBody>
        </p:sp>
        <p:sp>
          <p:nvSpPr>
            <p:cNvPr id="107" name="Google Shape;107;gd895455c67_0_43"/>
            <p:cNvSpPr/>
            <p:nvPr/>
          </p:nvSpPr>
          <p:spPr>
            <a:xfrm>
              <a:off x="0" y="1447250"/>
              <a:ext cx="116700" cy="7290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gd895455c67_0_43"/>
          <p:cNvGrpSpPr/>
          <p:nvPr/>
        </p:nvGrpSpPr>
        <p:grpSpPr>
          <a:xfrm>
            <a:off x="1028693" y="5227294"/>
            <a:ext cx="6256575" cy="3240713"/>
            <a:chOff x="-4956733" y="1999858"/>
            <a:chExt cx="8342100" cy="4320950"/>
          </a:xfrm>
        </p:grpSpPr>
        <p:sp>
          <p:nvSpPr>
            <p:cNvPr id="109" name="Google Shape;109;gd895455c67_0_43"/>
            <p:cNvSpPr txBox="1"/>
            <p:nvPr/>
          </p:nvSpPr>
          <p:spPr>
            <a:xfrm>
              <a:off x="-4956733" y="1999858"/>
              <a:ext cx="8342100" cy="6363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lang="en-US" sz="3100"/>
                <a:t>Switching Cost</a:t>
              </a:r>
              <a:endParaRPr b="1" sz="1700"/>
            </a:p>
          </p:txBody>
        </p:sp>
        <p:sp>
          <p:nvSpPr>
            <p:cNvPr id="110" name="Google Shape;110;gd895455c67_0_43"/>
            <p:cNvSpPr txBox="1"/>
            <p:nvPr/>
          </p:nvSpPr>
          <p:spPr>
            <a:xfrm>
              <a:off x="-4956733" y="2996208"/>
              <a:ext cx="8342100" cy="3324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Costs customers incur moving from one product to another. Once a dominant design emerges, creating switching costs becomes a central feature of competition in standard based industries.</a:t>
              </a:r>
              <a:endParaRPr sz="2400">
                <a:solidFill>
                  <a:schemeClr val="dk1"/>
                </a:solidFill>
              </a:endParaRPr>
            </a:p>
            <a:p>
              <a:pPr indent="0" lvl="0" marL="0" marR="0" rtl="0" algn="l">
                <a:lnSpc>
                  <a:spcPct val="140016"/>
                </a:lnSpc>
                <a:spcBef>
                  <a:spcPts val="0"/>
                </a:spcBef>
                <a:spcAft>
                  <a:spcPts val="0"/>
                </a:spcAft>
                <a:buNone/>
              </a:pPr>
              <a:r>
                <a:t/>
              </a:r>
              <a:endParaRPr sz="2399"/>
            </a:p>
          </p:txBody>
        </p:sp>
      </p:grpSp>
      <p:grpSp>
        <p:nvGrpSpPr>
          <p:cNvPr id="111" name="Google Shape;111;gd895455c67_0_43"/>
          <p:cNvGrpSpPr/>
          <p:nvPr/>
        </p:nvGrpSpPr>
        <p:grpSpPr>
          <a:xfrm>
            <a:off x="9329793" y="2465531"/>
            <a:ext cx="6256575" cy="1136363"/>
            <a:chOff x="-4417333" y="888342"/>
            <a:chExt cx="8342100" cy="1515150"/>
          </a:xfrm>
        </p:grpSpPr>
        <p:sp>
          <p:nvSpPr>
            <p:cNvPr id="112" name="Google Shape;112;gd895455c67_0_43"/>
            <p:cNvSpPr txBox="1"/>
            <p:nvPr/>
          </p:nvSpPr>
          <p:spPr>
            <a:xfrm>
              <a:off x="-4417333" y="888342"/>
              <a:ext cx="8342100" cy="6363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lang="en-US" sz="3100"/>
                <a:t>Installed Base</a:t>
              </a:r>
              <a:endParaRPr b="1" sz="1700"/>
            </a:p>
          </p:txBody>
        </p:sp>
        <p:sp>
          <p:nvSpPr>
            <p:cNvPr id="113" name="Google Shape;113;gd895455c67_0_43"/>
            <p:cNvSpPr txBox="1"/>
            <p:nvPr/>
          </p:nvSpPr>
          <p:spPr>
            <a:xfrm>
              <a:off x="-4417333" y="1911192"/>
              <a:ext cx="8342100" cy="492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t>Existing number or users of a product.</a:t>
              </a:r>
              <a:endParaRPr/>
            </a:p>
          </p:txBody>
        </p:sp>
      </p:grpSp>
      <p:grpSp>
        <p:nvGrpSpPr>
          <p:cNvPr id="114" name="Google Shape;114;gd895455c67_0_43"/>
          <p:cNvGrpSpPr/>
          <p:nvPr/>
        </p:nvGrpSpPr>
        <p:grpSpPr>
          <a:xfrm>
            <a:off x="9329793" y="4585319"/>
            <a:ext cx="6256575" cy="1985963"/>
            <a:chOff x="-4417333" y="506325"/>
            <a:chExt cx="8342100" cy="2647950"/>
          </a:xfrm>
        </p:grpSpPr>
        <p:sp>
          <p:nvSpPr>
            <p:cNvPr id="115" name="Google Shape;115;gd895455c67_0_43"/>
            <p:cNvSpPr txBox="1"/>
            <p:nvPr/>
          </p:nvSpPr>
          <p:spPr>
            <a:xfrm>
              <a:off x="-4417333" y="506325"/>
              <a:ext cx="8342100" cy="6363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lang="en-US" sz="3100"/>
                <a:t>Complemetary Goods</a:t>
              </a:r>
              <a:endParaRPr b="1" sz="1700"/>
            </a:p>
          </p:txBody>
        </p:sp>
        <p:sp>
          <p:nvSpPr>
            <p:cNvPr id="116" name="Google Shape;116;gd895455c67_0_43"/>
            <p:cNvSpPr txBox="1"/>
            <p:nvPr/>
          </p:nvSpPr>
          <p:spPr>
            <a:xfrm>
              <a:off x="-4417333" y="1529175"/>
              <a:ext cx="8342100" cy="1625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Are those products that are needed to maximize the utility of the core product.</a:t>
              </a:r>
              <a:endParaRPr sz="2400">
                <a:solidFill>
                  <a:schemeClr val="dk1"/>
                </a:solidFill>
              </a:endParaRPr>
            </a:p>
            <a:p>
              <a:pPr indent="0" lvl="0" marL="0" marR="0" rtl="0" algn="l">
                <a:lnSpc>
                  <a:spcPct val="140016"/>
                </a:lnSpc>
                <a:spcBef>
                  <a:spcPts val="0"/>
                </a:spcBef>
                <a:spcAft>
                  <a:spcPts val="0"/>
                </a:spcAft>
                <a:buNone/>
              </a:pPr>
              <a:r>
                <a:t/>
              </a:r>
              <a:endParaRPr sz="2399"/>
            </a:p>
          </p:txBody>
        </p:sp>
      </p:grpSp>
      <p:grpSp>
        <p:nvGrpSpPr>
          <p:cNvPr id="117" name="Google Shape;117;gd895455c67_0_43"/>
          <p:cNvGrpSpPr/>
          <p:nvPr/>
        </p:nvGrpSpPr>
        <p:grpSpPr>
          <a:xfrm>
            <a:off x="9329793" y="6990444"/>
            <a:ext cx="6256575" cy="2410988"/>
            <a:chOff x="-4956733" y="1738092"/>
            <a:chExt cx="8342100" cy="3214650"/>
          </a:xfrm>
        </p:grpSpPr>
        <p:sp>
          <p:nvSpPr>
            <p:cNvPr id="118" name="Google Shape;118;gd895455c67_0_43"/>
            <p:cNvSpPr txBox="1"/>
            <p:nvPr/>
          </p:nvSpPr>
          <p:spPr>
            <a:xfrm>
              <a:off x="-4956733" y="1738092"/>
              <a:ext cx="8342100" cy="6363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lang="en-US" sz="3100"/>
                <a:t>Network Effect</a:t>
              </a:r>
              <a:endParaRPr b="1" sz="1700"/>
            </a:p>
          </p:txBody>
        </p:sp>
        <p:sp>
          <p:nvSpPr>
            <p:cNvPr id="119" name="Google Shape;119;gd895455c67_0_43"/>
            <p:cNvSpPr txBox="1"/>
            <p:nvPr/>
          </p:nvSpPr>
          <p:spPr>
            <a:xfrm>
              <a:off x="-4956733" y="2760942"/>
              <a:ext cx="8342100" cy="2191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Need for interconnectedness where customers become relatively more “locked in” to a standard.</a:t>
              </a:r>
              <a:endParaRPr sz="2400">
                <a:solidFill>
                  <a:schemeClr val="dk1"/>
                </a:solidFill>
              </a:endParaRPr>
            </a:p>
            <a:p>
              <a:pPr indent="0" lvl="0" marL="0" marR="0" rtl="0" algn="l">
                <a:lnSpc>
                  <a:spcPct val="140016"/>
                </a:lnSpc>
                <a:spcBef>
                  <a:spcPts val="0"/>
                </a:spcBef>
                <a:spcAft>
                  <a:spcPts val="0"/>
                </a:spcAft>
                <a:buNone/>
              </a:pPr>
              <a:r>
                <a:t/>
              </a:r>
              <a:endParaRPr sz="2399"/>
            </a:p>
          </p:txBody>
        </p:sp>
      </p:grpSp>
      <p:grpSp>
        <p:nvGrpSpPr>
          <p:cNvPr id="120" name="Google Shape;120;gd895455c67_0_43"/>
          <p:cNvGrpSpPr/>
          <p:nvPr/>
        </p:nvGrpSpPr>
        <p:grpSpPr>
          <a:xfrm>
            <a:off x="1028693" y="2931906"/>
            <a:ext cx="6256575" cy="1653413"/>
            <a:chOff x="-4417333" y="888342"/>
            <a:chExt cx="8342100" cy="2204550"/>
          </a:xfrm>
        </p:grpSpPr>
        <p:sp>
          <p:nvSpPr>
            <p:cNvPr id="121" name="Google Shape;121;gd895455c67_0_43"/>
            <p:cNvSpPr txBox="1"/>
            <p:nvPr/>
          </p:nvSpPr>
          <p:spPr>
            <a:xfrm>
              <a:off x="-4417333" y="888342"/>
              <a:ext cx="8342100" cy="6363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lang="en-US" sz="3100"/>
                <a:t>Product versioning</a:t>
              </a:r>
              <a:endParaRPr b="1" sz="1700"/>
            </a:p>
          </p:txBody>
        </p:sp>
        <p:sp>
          <p:nvSpPr>
            <p:cNvPr id="122" name="Google Shape;122;gd895455c67_0_43"/>
            <p:cNvSpPr txBox="1"/>
            <p:nvPr/>
          </p:nvSpPr>
          <p:spPr>
            <a:xfrm>
              <a:off x="-4417333" y="1911192"/>
              <a:ext cx="8342100" cy="11817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t>New inventions, technologies or strategies behind the creation of products and services.</a:t>
              </a:r>
              <a:endParaRPr/>
            </a:p>
          </p:txBody>
        </p:sp>
      </p:grpSp>
      <p:sp>
        <p:nvSpPr>
          <p:cNvPr id="123" name="Google Shape;123;gd895455c67_0_43"/>
          <p:cNvSpPr txBox="1"/>
          <p:nvPr/>
        </p:nvSpPr>
        <p:spPr>
          <a:xfrm>
            <a:off x="16588725" y="1932750"/>
            <a:ext cx="893400" cy="1059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130" u="none" cap="none" strike="noStrike">
                <a:solidFill>
                  <a:srgbClr val="FFFFFF"/>
                </a:solidFill>
                <a:latin typeface="Michroma"/>
                <a:ea typeface="Michroma"/>
                <a:cs typeface="Michroma"/>
                <a:sym typeface="Michroma"/>
              </a:rPr>
              <a:t>0</a:t>
            </a:r>
            <a:r>
              <a:rPr b="1" lang="en-US" sz="3130">
                <a:solidFill>
                  <a:srgbClr val="FFFFFF"/>
                </a:solidFill>
                <a:latin typeface="Michroma"/>
                <a:ea typeface="Michroma"/>
                <a:cs typeface="Michroma"/>
                <a:sym typeface="Michroma"/>
              </a:rPr>
              <a:t>4</a:t>
            </a:r>
            <a:endParaRPr b="1" sz="3130">
              <a:solidFill>
                <a:srgbClr val="FFFFFF"/>
              </a:solidFill>
              <a:latin typeface="Michroma"/>
              <a:ea typeface="Michroma"/>
              <a:cs typeface="Michroma"/>
              <a:sym typeface="Michroma"/>
            </a:endParaRPr>
          </a:p>
          <a:p>
            <a:pPr indent="0" lvl="0" marL="0" marR="0" rtl="0" algn="l">
              <a:lnSpc>
                <a:spcPct val="120000"/>
              </a:lnSpc>
              <a:spcBef>
                <a:spcPts val="0"/>
              </a:spcBef>
              <a:spcAft>
                <a:spcPts val="0"/>
              </a:spcAft>
              <a:buNone/>
            </a:pPr>
            <a:r>
              <a:t/>
            </a:r>
            <a:endParaRPr b="1" sz="3130">
              <a:solidFill>
                <a:srgbClr val="FFFFFF"/>
              </a:solidFill>
              <a:latin typeface="Michroma"/>
              <a:ea typeface="Michroma"/>
              <a:cs typeface="Michroma"/>
              <a:sym typeface="Michr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4"/>
          <p:cNvPicPr preferRelativeResize="0"/>
          <p:nvPr/>
        </p:nvPicPr>
        <p:blipFill rotWithShape="1">
          <a:blip r:embed="rId3">
            <a:alphaModFix amt="73000"/>
          </a:blip>
          <a:srcRect b="4471" l="0" r="0" t="4472"/>
          <a:stretch/>
        </p:blipFill>
        <p:spPr>
          <a:xfrm rot="-915584">
            <a:off x="-11341525" y="-3664949"/>
            <a:ext cx="22683049" cy="19647269"/>
          </a:xfrm>
          <a:prstGeom prst="rect">
            <a:avLst/>
          </a:prstGeom>
          <a:noFill/>
          <a:ln>
            <a:noFill/>
          </a:ln>
        </p:spPr>
      </p:pic>
      <p:grpSp>
        <p:nvGrpSpPr>
          <p:cNvPr id="129" name="Google Shape;129;p4"/>
          <p:cNvGrpSpPr/>
          <p:nvPr/>
        </p:nvGrpSpPr>
        <p:grpSpPr>
          <a:xfrm>
            <a:off x="1242913" y="1281269"/>
            <a:ext cx="10135125" cy="2741096"/>
            <a:chOff x="0" y="316528"/>
            <a:chExt cx="13513500" cy="2749068"/>
          </a:xfrm>
        </p:grpSpPr>
        <p:sp>
          <p:nvSpPr>
            <p:cNvPr id="130" name="Google Shape;130;p4"/>
            <p:cNvSpPr txBox="1"/>
            <p:nvPr/>
          </p:nvSpPr>
          <p:spPr>
            <a:xfrm>
              <a:off x="0" y="316528"/>
              <a:ext cx="13513500" cy="879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700" u="none" cap="none" strike="noStrike">
                  <a:solidFill>
                    <a:srgbClr val="000000"/>
                  </a:solidFill>
                </a:rPr>
                <a:t>1</a:t>
              </a:r>
              <a:r>
                <a:rPr b="1" baseline="30000" i="0" lang="en-US" sz="5700" u="none" cap="none" strike="noStrike">
                  <a:solidFill>
                    <a:srgbClr val="000000"/>
                  </a:solidFill>
                </a:rPr>
                <a:t>st</a:t>
              </a:r>
              <a:r>
                <a:rPr b="1" i="0" lang="en-US" sz="5700" u="none" cap="none" strike="noStrike">
                  <a:solidFill>
                    <a:srgbClr val="000000"/>
                  </a:solidFill>
                </a:rPr>
                <a:t> Generation : (1972-1982)</a:t>
              </a:r>
              <a:endParaRPr b="1" sz="3500"/>
            </a:p>
          </p:txBody>
        </p:sp>
        <p:sp>
          <p:nvSpPr>
            <p:cNvPr id="131" name="Google Shape;131;p4"/>
            <p:cNvSpPr txBox="1"/>
            <p:nvPr/>
          </p:nvSpPr>
          <p:spPr>
            <a:xfrm>
              <a:off x="200528" y="1657996"/>
              <a:ext cx="13312800" cy="1407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Pong Pong, an</a:t>
              </a:r>
              <a:r>
                <a:rPr lang="en-US" sz="2400"/>
                <a:t> </a:t>
              </a:r>
              <a:r>
                <a:rPr b="0" i="0" lang="en-US" sz="2400" u="none" cap="none" strike="noStrike">
                  <a:solidFill>
                    <a:srgbClr val="000000"/>
                  </a:solidFill>
                  <a:latin typeface="Arial"/>
                  <a:ea typeface="Arial"/>
                  <a:cs typeface="Arial"/>
                  <a:sym typeface="Arial"/>
                </a:rPr>
                <a:t>e-version of tennis, was invented by Atari in 1972.</a:t>
              </a:r>
              <a:endParaRPr b="0" i="0" sz="2400" u="none" cap="none" strike="noStrike">
                <a:solidFill>
                  <a:srgbClr val="000000"/>
                </a:solidFill>
                <a:latin typeface="Arial"/>
                <a:ea typeface="Arial"/>
                <a:cs typeface="Arial"/>
                <a:sym typeface="Arial"/>
              </a:endParaRPr>
            </a:p>
            <a:p>
              <a:pPr indent="0" lvl="0" marL="0" marR="0" rtl="0" algn="l">
                <a:lnSpc>
                  <a:spcPct val="139958"/>
                </a:lnSpc>
                <a:spcBef>
                  <a:spcPts val="0"/>
                </a:spcBef>
                <a:spcAft>
                  <a:spcPts val="0"/>
                </a:spcAft>
                <a:buNone/>
              </a:pPr>
              <a:r>
                <a:rPr lang="en-US" sz="2400"/>
                <a:t>The game became widely popular such that Atari wasn’t able to cover the demand.</a:t>
              </a:r>
              <a:endParaRPr sz="2400"/>
            </a:p>
          </p:txBody>
        </p:sp>
        <p:sp>
          <p:nvSpPr>
            <p:cNvPr id="132" name="Google Shape;132;p4"/>
            <p:cNvSpPr/>
            <p:nvPr/>
          </p:nvSpPr>
          <p:spPr>
            <a:xfrm>
              <a:off x="0" y="1764009"/>
              <a:ext cx="112345" cy="977932"/>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4"/>
          <p:cNvSpPr txBox="1"/>
          <p:nvPr/>
        </p:nvSpPr>
        <p:spPr>
          <a:xfrm>
            <a:off x="16588725" y="1932750"/>
            <a:ext cx="893400" cy="481800"/>
          </a:xfrm>
          <a:prstGeom prst="rect">
            <a:avLst/>
          </a:prstGeom>
          <a:solidFill>
            <a:schemeClr val="lt1"/>
          </a:solid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130" u="none" cap="none" strike="noStrike">
                <a:solidFill>
                  <a:schemeClr val="dk1"/>
                </a:solidFill>
                <a:latin typeface="Michroma"/>
                <a:ea typeface="Michroma"/>
                <a:cs typeface="Michroma"/>
                <a:sym typeface="Michroma"/>
              </a:rPr>
              <a:t>0</a:t>
            </a:r>
            <a:r>
              <a:rPr b="1" lang="en-US" sz="3130">
                <a:solidFill>
                  <a:schemeClr val="dk1"/>
                </a:solidFill>
                <a:latin typeface="Michroma"/>
                <a:ea typeface="Michroma"/>
                <a:cs typeface="Michroma"/>
                <a:sym typeface="Michroma"/>
              </a:rPr>
              <a:t>5</a:t>
            </a:r>
            <a:endParaRPr>
              <a:solidFill>
                <a:schemeClr val="dk1"/>
              </a:solidFill>
            </a:endParaRPr>
          </a:p>
        </p:txBody>
      </p:sp>
      <p:sp>
        <p:nvSpPr>
          <p:cNvPr id="134" name="Google Shape;134;p4"/>
          <p:cNvSpPr txBox="1"/>
          <p:nvPr/>
        </p:nvSpPr>
        <p:spPr>
          <a:xfrm>
            <a:off x="1979159" y="4441797"/>
            <a:ext cx="9984600" cy="1403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t>In the late 1976, Fairchild Instrument and Camera introduced a system with replaceable cartridges, which offers a potentially infinite number of games.</a:t>
            </a:r>
            <a:endParaRPr sz="2400"/>
          </a:p>
        </p:txBody>
      </p:sp>
      <p:cxnSp>
        <p:nvCxnSpPr>
          <p:cNvPr id="135" name="Google Shape;135;p4"/>
          <p:cNvCxnSpPr/>
          <p:nvPr/>
        </p:nvCxnSpPr>
        <p:spPr>
          <a:xfrm flipH="1">
            <a:off x="1820550" y="4594500"/>
            <a:ext cx="28800" cy="1098000"/>
          </a:xfrm>
          <a:prstGeom prst="straightConnector1">
            <a:avLst/>
          </a:prstGeom>
          <a:noFill/>
          <a:ln cap="flat" cmpd="sng" w="76200">
            <a:solidFill>
              <a:srgbClr val="F41BFF"/>
            </a:solidFill>
            <a:prstDash val="solid"/>
            <a:round/>
            <a:headEnd len="med" w="med" type="none"/>
            <a:tailEnd len="med" w="med" type="none"/>
          </a:ln>
        </p:spPr>
      </p:cxnSp>
      <p:sp>
        <p:nvSpPr>
          <p:cNvPr id="136" name="Google Shape;136;p4"/>
          <p:cNvSpPr txBox="1"/>
          <p:nvPr/>
        </p:nvSpPr>
        <p:spPr>
          <a:xfrm>
            <a:off x="2651684" y="6264622"/>
            <a:ext cx="9984600" cy="1403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t>Atari followed quickly the dominant design which Fairchild imposed and, thanks to the capital infusion of Warner, produced enough VCSs (later named 2600) to cover the demand for 1977.</a:t>
            </a:r>
            <a:endParaRPr sz="2400"/>
          </a:p>
        </p:txBody>
      </p:sp>
      <p:cxnSp>
        <p:nvCxnSpPr>
          <p:cNvPr id="137" name="Google Shape;137;p4"/>
          <p:cNvCxnSpPr/>
          <p:nvPr/>
        </p:nvCxnSpPr>
        <p:spPr>
          <a:xfrm flipH="1">
            <a:off x="2493075" y="6417325"/>
            <a:ext cx="28800" cy="1098000"/>
          </a:xfrm>
          <a:prstGeom prst="straightConnector1">
            <a:avLst/>
          </a:prstGeom>
          <a:noFill/>
          <a:ln cap="flat" cmpd="sng" w="76200">
            <a:solidFill>
              <a:srgbClr val="F41BFF"/>
            </a:solidFill>
            <a:prstDash val="solid"/>
            <a:round/>
            <a:headEnd len="med" w="med" type="none"/>
            <a:tailEnd len="med" w="med" type="none"/>
          </a:ln>
        </p:spPr>
      </p:cxnSp>
      <p:sp>
        <p:nvSpPr>
          <p:cNvPr id="138" name="Google Shape;138;p4"/>
          <p:cNvSpPr txBox="1"/>
          <p:nvPr/>
        </p:nvSpPr>
        <p:spPr>
          <a:xfrm>
            <a:off x="3844359" y="8087447"/>
            <a:ext cx="9984600" cy="1403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t>In 1979 Atari purchased the license for Space Invaders and become the most popular video game platform with a 80%-90% between 1979 and 1981.</a:t>
            </a:r>
            <a:endParaRPr sz="2400"/>
          </a:p>
        </p:txBody>
      </p:sp>
      <p:cxnSp>
        <p:nvCxnSpPr>
          <p:cNvPr id="139" name="Google Shape;139;p4"/>
          <p:cNvCxnSpPr/>
          <p:nvPr/>
        </p:nvCxnSpPr>
        <p:spPr>
          <a:xfrm flipH="1">
            <a:off x="3685750" y="8240150"/>
            <a:ext cx="28800" cy="1098000"/>
          </a:xfrm>
          <a:prstGeom prst="straightConnector1">
            <a:avLst/>
          </a:prstGeom>
          <a:noFill/>
          <a:ln cap="flat" cmpd="sng" w="76200">
            <a:solidFill>
              <a:srgbClr val="F41BFF"/>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gd40ab5ec45_1_102"/>
          <p:cNvPicPr preferRelativeResize="0"/>
          <p:nvPr/>
        </p:nvPicPr>
        <p:blipFill rotWithShape="1">
          <a:blip r:embed="rId3">
            <a:alphaModFix amt="95000"/>
          </a:blip>
          <a:srcRect b="17267" l="20704" r="33571" t="52277"/>
          <a:stretch/>
        </p:blipFill>
        <p:spPr>
          <a:xfrm>
            <a:off x="7079058" y="0"/>
            <a:ext cx="11208944" cy="11198355"/>
          </a:xfrm>
          <a:prstGeom prst="rect">
            <a:avLst/>
          </a:prstGeom>
          <a:noFill/>
          <a:ln>
            <a:noFill/>
          </a:ln>
        </p:spPr>
      </p:pic>
      <p:sp>
        <p:nvSpPr>
          <p:cNvPr id="145" name="Google Shape;145;gd40ab5ec45_1_102"/>
          <p:cNvSpPr txBox="1"/>
          <p:nvPr/>
        </p:nvSpPr>
        <p:spPr>
          <a:xfrm rot="-5400000">
            <a:off x="-2583975" y="4650901"/>
            <a:ext cx="8229600" cy="985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400">
                <a:latin typeface="Michroma"/>
                <a:ea typeface="Michroma"/>
                <a:cs typeface="Michroma"/>
                <a:sym typeface="Michroma"/>
              </a:rPr>
              <a:t>Atari</a:t>
            </a:r>
            <a:endParaRPr/>
          </a:p>
        </p:txBody>
      </p:sp>
      <p:sp>
        <p:nvSpPr>
          <p:cNvPr id="146" name="Google Shape;146;gd40ab5ec45_1_102"/>
          <p:cNvSpPr txBox="1"/>
          <p:nvPr/>
        </p:nvSpPr>
        <p:spPr>
          <a:xfrm>
            <a:off x="10962490" y="1704201"/>
            <a:ext cx="5619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FFFFFF"/>
                </a:solidFill>
                <a:latin typeface="Arial"/>
                <a:ea typeface="Arial"/>
                <a:cs typeface="Arial"/>
                <a:sym typeface="Arial"/>
              </a:rPr>
              <a:t>&gt; FOCUS</a:t>
            </a:r>
            <a:endParaRPr/>
          </a:p>
        </p:txBody>
      </p:sp>
      <p:grpSp>
        <p:nvGrpSpPr>
          <p:cNvPr id="147" name="Google Shape;147;gd40ab5ec45_1_102"/>
          <p:cNvGrpSpPr/>
          <p:nvPr/>
        </p:nvGrpSpPr>
        <p:grpSpPr>
          <a:xfrm>
            <a:off x="10599213" y="3775011"/>
            <a:ext cx="6742580" cy="3324600"/>
            <a:chOff x="-7" y="-1308242"/>
            <a:chExt cx="8990107" cy="4432800"/>
          </a:xfrm>
        </p:grpSpPr>
        <p:sp>
          <p:nvSpPr>
            <p:cNvPr id="148" name="Google Shape;148;gd40ab5ec45_1_102"/>
            <p:cNvSpPr txBox="1"/>
            <p:nvPr/>
          </p:nvSpPr>
          <p:spPr>
            <a:xfrm>
              <a:off x="0" y="661854"/>
              <a:ext cx="89901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149" name="Google Shape;149;gd40ab5ec45_1_102"/>
            <p:cNvSpPr txBox="1"/>
            <p:nvPr/>
          </p:nvSpPr>
          <p:spPr>
            <a:xfrm>
              <a:off x="-7" y="-1308242"/>
              <a:ext cx="8990100" cy="4432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i="1" lang="en-US" sz="3000">
                  <a:solidFill>
                    <a:schemeClr val="lt1"/>
                  </a:solidFill>
                  <a:latin typeface="Calibri"/>
                  <a:ea typeface="Calibri"/>
                  <a:cs typeface="Calibri"/>
                  <a:sym typeface="Calibri"/>
                </a:rPr>
                <a:t>IN</a:t>
              </a:r>
              <a:r>
                <a:rPr b="1" i="1" lang="en-US" sz="3000">
                  <a:solidFill>
                    <a:schemeClr val="lt1"/>
                  </a:solidFill>
                  <a:latin typeface="Calibri"/>
                  <a:ea typeface="Calibri"/>
                  <a:cs typeface="Calibri"/>
                  <a:sym typeface="Calibri"/>
                </a:rPr>
                <a:t>CUMBENT FIRM</a:t>
              </a:r>
              <a:endParaRPr b="1" i="1" sz="3000">
                <a:solidFill>
                  <a:schemeClr val="lt1"/>
                </a:solidFill>
                <a:latin typeface="Calibri"/>
                <a:ea typeface="Calibri"/>
                <a:cs typeface="Calibri"/>
                <a:sym typeface="Calibri"/>
              </a:endParaRPr>
            </a:p>
            <a:p>
              <a:pPr indent="0" lvl="0" marL="0" rtl="0" algn="l">
                <a:spcBef>
                  <a:spcPts val="0"/>
                </a:spcBef>
                <a:spcAft>
                  <a:spcPts val="0"/>
                </a:spcAft>
                <a:buSzPts val="1100"/>
                <a:buNone/>
              </a:pPr>
              <a:r>
                <a:t/>
              </a:r>
              <a:endParaRPr sz="3000">
                <a:solidFill>
                  <a:schemeClr val="lt1"/>
                </a:solidFill>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ADAPTED VERY FAST THE NEW DESIGN WHICH BECAME EVENTUALLY DOMINANT</a:t>
              </a:r>
              <a:endParaRPr sz="3000">
                <a:solidFill>
                  <a:schemeClr val="lt1"/>
                </a:solidFill>
              </a:endParaRPr>
            </a:p>
            <a:p>
              <a:pPr indent="0" lvl="0" marL="0" marR="0" rtl="0" algn="l">
                <a:lnSpc>
                  <a:spcPct val="139958"/>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rtl="0" algn="l">
                <a:spcBef>
                  <a:spcPts val="0"/>
                </a:spcBef>
                <a:spcAft>
                  <a:spcPts val="0"/>
                </a:spcAft>
                <a:buSzPts val="1100"/>
                <a:buNone/>
              </a:pPr>
              <a:r>
                <a:rPr b="1" i="1" lang="en-US" sz="3000">
                  <a:solidFill>
                    <a:schemeClr val="lt1"/>
                  </a:solidFill>
                  <a:latin typeface="Calibri"/>
                  <a:ea typeface="Calibri"/>
                  <a:cs typeface="Calibri"/>
                  <a:sym typeface="Calibri"/>
                </a:rPr>
                <a:t>STRONG NETWORK EFFECT</a:t>
              </a:r>
              <a:endParaRPr>
                <a:solidFill>
                  <a:schemeClr val="lt1"/>
                </a:solidFill>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grpSp>
      <p:sp>
        <p:nvSpPr>
          <p:cNvPr id="150" name="Google Shape;150;gd40ab5ec45_1_102"/>
          <p:cNvSpPr/>
          <p:nvPr/>
        </p:nvSpPr>
        <p:spPr>
          <a:xfrm>
            <a:off x="10516820" y="1477482"/>
            <a:ext cx="105000" cy="9201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d40ab5ec45_1_102"/>
          <p:cNvSpPr txBox="1"/>
          <p:nvPr/>
        </p:nvSpPr>
        <p:spPr>
          <a:xfrm>
            <a:off x="16588725" y="1932750"/>
            <a:ext cx="893400" cy="481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130">
                <a:solidFill>
                  <a:srgbClr val="FFFFFF"/>
                </a:solidFill>
                <a:latin typeface="Michroma"/>
                <a:ea typeface="Michroma"/>
                <a:cs typeface="Michroma"/>
                <a:sym typeface="Michroma"/>
              </a:rPr>
              <a:t>06</a:t>
            </a:r>
            <a:endParaRPr/>
          </a:p>
        </p:txBody>
      </p:sp>
      <p:pic>
        <p:nvPicPr>
          <p:cNvPr id="152" name="Google Shape;152;gd40ab5ec45_1_102"/>
          <p:cNvPicPr preferRelativeResize="0"/>
          <p:nvPr/>
        </p:nvPicPr>
        <p:blipFill>
          <a:blip r:embed="rId4">
            <a:alphaModFix/>
          </a:blip>
          <a:stretch>
            <a:fillRect/>
          </a:stretch>
        </p:blipFill>
        <p:spPr>
          <a:xfrm>
            <a:off x="4571997" y="2865738"/>
            <a:ext cx="5143100" cy="5143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gd8e8782ba6_0_2"/>
          <p:cNvPicPr preferRelativeResize="0"/>
          <p:nvPr/>
        </p:nvPicPr>
        <p:blipFill rotWithShape="1">
          <a:blip r:embed="rId3">
            <a:alphaModFix amt="73000"/>
          </a:blip>
          <a:srcRect b="4470" l="0" r="0" t="4470"/>
          <a:stretch/>
        </p:blipFill>
        <p:spPr>
          <a:xfrm rot="-915584">
            <a:off x="-12789350" y="-3462674"/>
            <a:ext cx="22683049" cy="19647269"/>
          </a:xfrm>
          <a:prstGeom prst="rect">
            <a:avLst/>
          </a:prstGeom>
          <a:noFill/>
          <a:ln>
            <a:noFill/>
          </a:ln>
        </p:spPr>
      </p:pic>
      <p:sp>
        <p:nvSpPr>
          <p:cNvPr id="158" name="Google Shape;158;gd8e8782ba6_0_2"/>
          <p:cNvSpPr txBox="1"/>
          <p:nvPr/>
        </p:nvSpPr>
        <p:spPr>
          <a:xfrm>
            <a:off x="16588725" y="1932750"/>
            <a:ext cx="893400" cy="481800"/>
          </a:xfrm>
          <a:prstGeom prst="rect">
            <a:avLst/>
          </a:prstGeom>
          <a:solidFill>
            <a:schemeClr val="lt1"/>
          </a:solid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130" u="none" cap="none" strike="noStrike">
                <a:solidFill>
                  <a:schemeClr val="dk1"/>
                </a:solidFill>
                <a:latin typeface="Michroma"/>
                <a:ea typeface="Michroma"/>
                <a:cs typeface="Michroma"/>
                <a:sym typeface="Michroma"/>
              </a:rPr>
              <a:t>0</a:t>
            </a:r>
            <a:r>
              <a:rPr b="1" lang="en-US" sz="3130">
                <a:solidFill>
                  <a:schemeClr val="dk1"/>
                </a:solidFill>
                <a:latin typeface="Michroma"/>
                <a:ea typeface="Michroma"/>
                <a:cs typeface="Michroma"/>
                <a:sym typeface="Michroma"/>
              </a:rPr>
              <a:t>7</a:t>
            </a:r>
            <a:endParaRPr>
              <a:solidFill>
                <a:schemeClr val="dk1"/>
              </a:solidFill>
            </a:endParaRPr>
          </a:p>
        </p:txBody>
      </p:sp>
      <p:sp>
        <p:nvSpPr>
          <p:cNvPr id="159" name="Google Shape;159;gd8e8782ba6_0_2"/>
          <p:cNvSpPr txBox="1"/>
          <p:nvPr/>
        </p:nvSpPr>
        <p:spPr>
          <a:xfrm>
            <a:off x="1401527" y="2877500"/>
            <a:ext cx="7643100" cy="1403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t>1982 is the beginning of the end of Atari.</a:t>
            </a:r>
            <a:endParaRPr sz="2400"/>
          </a:p>
          <a:p>
            <a:pPr indent="0" lvl="0" marL="0" marR="0" rtl="0" algn="l">
              <a:lnSpc>
                <a:spcPct val="139958"/>
              </a:lnSpc>
              <a:spcBef>
                <a:spcPts val="0"/>
              </a:spcBef>
              <a:spcAft>
                <a:spcPts val="0"/>
              </a:spcAft>
              <a:buNone/>
            </a:pPr>
            <a:r>
              <a:rPr lang="en-US" sz="2400"/>
              <a:t>Users start to drop out and the value of network decreases for those who stay.</a:t>
            </a:r>
            <a:endParaRPr sz="2400"/>
          </a:p>
        </p:txBody>
      </p:sp>
      <p:sp>
        <p:nvSpPr>
          <p:cNvPr id="160" name="Google Shape;160;gd8e8782ba6_0_2"/>
          <p:cNvSpPr txBox="1"/>
          <p:nvPr/>
        </p:nvSpPr>
        <p:spPr>
          <a:xfrm>
            <a:off x="1242913" y="1281269"/>
            <a:ext cx="10135125" cy="87734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700"/>
              <a:t>2</a:t>
            </a:r>
            <a:r>
              <a:rPr b="1" baseline="30000" lang="en-US" sz="5700"/>
              <a:t>nd</a:t>
            </a:r>
            <a:r>
              <a:rPr b="1" i="0" lang="en-US" sz="5700" u="none" cap="none" strike="noStrike">
                <a:solidFill>
                  <a:srgbClr val="000000"/>
                </a:solidFill>
              </a:rPr>
              <a:t> Generation : (19</a:t>
            </a:r>
            <a:r>
              <a:rPr b="1" lang="en-US" sz="5700"/>
              <a:t>82-1986)</a:t>
            </a:r>
            <a:endParaRPr b="1" sz="3500"/>
          </a:p>
        </p:txBody>
      </p:sp>
      <p:cxnSp>
        <p:nvCxnSpPr>
          <p:cNvPr id="161" name="Google Shape;161;gd8e8782ba6_0_2"/>
          <p:cNvCxnSpPr/>
          <p:nvPr/>
        </p:nvCxnSpPr>
        <p:spPr>
          <a:xfrm flipH="1">
            <a:off x="1242925" y="3030200"/>
            <a:ext cx="28800" cy="1098000"/>
          </a:xfrm>
          <a:prstGeom prst="straightConnector1">
            <a:avLst/>
          </a:prstGeom>
          <a:noFill/>
          <a:ln cap="flat" cmpd="sng" w="76200">
            <a:solidFill>
              <a:srgbClr val="F41BFF"/>
            </a:solidFill>
            <a:prstDash val="solid"/>
            <a:round/>
            <a:headEnd len="med" w="med" type="none"/>
            <a:tailEnd len="med" w="med" type="none"/>
          </a:ln>
        </p:spPr>
      </p:cxnSp>
      <p:cxnSp>
        <p:nvCxnSpPr>
          <p:cNvPr id="162" name="Google Shape;162;gd8e8782ba6_0_2"/>
          <p:cNvCxnSpPr/>
          <p:nvPr/>
        </p:nvCxnSpPr>
        <p:spPr>
          <a:xfrm>
            <a:off x="11182775" y="4247725"/>
            <a:ext cx="28800" cy="4883400"/>
          </a:xfrm>
          <a:prstGeom prst="straightConnector1">
            <a:avLst/>
          </a:prstGeom>
          <a:noFill/>
          <a:ln cap="flat" cmpd="sng" w="28575">
            <a:solidFill>
              <a:schemeClr val="dk1"/>
            </a:solidFill>
            <a:prstDash val="solid"/>
            <a:round/>
            <a:headEnd len="med" w="med" type="none"/>
            <a:tailEnd len="med" w="med" type="none"/>
          </a:ln>
        </p:spPr>
      </p:cxnSp>
      <p:cxnSp>
        <p:nvCxnSpPr>
          <p:cNvPr id="163" name="Google Shape;163;gd8e8782ba6_0_2"/>
          <p:cNvCxnSpPr/>
          <p:nvPr/>
        </p:nvCxnSpPr>
        <p:spPr>
          <a:xfrm>
            <a:off x="10836025" y="8813300"/>
            <a:ext cx="6097200" cy="0"/>
          </a:xfrm>
          <a:prstGeom prst="straightConnector1">
            <a:avLst/>
          </a:prstGeom>
          <a:noFill/>
          <a:ln cap="flat" cmpd="sng" w="28575">
            <a:solidFill>
              <a:schemeClr val="dk2"/>
            </a:solidFill>
            <a:prstDash val="solid"/>
            <a:round/>
            <a:headEnd len="med" w="med" type="none"/>
            <a:tailEnd len="med" w="med" type="none"/>
          </a:ln>
        </p:spPr>
      </p:cxnSp>
      <p:sp>
        <p:nvSpPr>
          <p:cNvPr id="164" name="Google Shape;164;gd8e8782ba6_0_2"/>
          <p:cNvSpPr/>
          <p:nvPr/>
        </p:nvSpPr>
        <p:spPr>
          <a:xfrm>
            <a:off x="11500625" y="5258774"/>
            <a:ext cx="4334425" cy="3612325"/>
          </a:xfrm>
          <a:custGeom>
            <a:rect b="b" l="l" r="r" t="t"/>
            <a:pathLst>
              <a:path extrusionOk="0" h="144493" w="173377">
                <a:moveTo>
                  <a:pt x="0" y="143337"/>
                </a:moveTo>
                <a:cubicBezTo>
                  <a:pt x="13292" y="119450"/>
                  <a:pt x="50858" y="-181"/>
                  <a:pt x="79754" y="12"/>
                </a:cubicBezTo>
                <a:cubicBezTo>
                  <a:pt x="108650" y="205"/>
                  <a:pt x="157773" y="120413"/>
                  <a:pt x="173377" y="144493"/>
                </a:cubicBezTo>
              </a:path>
            </a:pathLst>
          </a:custGeom>
          <a:noFill/>
          <a:ln cap="flat" cmpd="sng" w="76200">
            <a:solidFill>
              <a:srgbClr val="F41BFF"/>
            </a:solidFill>
            <a:prstDash val="solid"/>
            <a:round/>
            <a:headEnd len="med" w="med" type="none"/>
            <a:tailEnd len="med" w="med" type="none"/>
          </a:ln>
        </p:spPr>
      </p:sp>
      <p:sp>
        <p:nvSpPr>
          <p:cNvPr id="165" name="Google Shape;165;gd8e8782ba6_0_2"/>
          <p:cNvSpPr txBox="1"/>
          <p:nvPr/>
        </p:nvSpPr>
        <p:spPr>
          <a:xfrm>
            <a:off x="10185875" y="4341750"/>
            <a:ext cx="2022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price</a:t>
            </a:r>
            <a:endParaRPr sz="2500"/>
          </a:p>
        </p:txBody>
      </p:sp>
      <p:sp>
        <p:nvSpPr>
          <p:cNvPr id="166" name="Google Shape;166;gd8e8782ba6_0_2"/>
          <p:cNvSpPr txBox="1"/>
          <p:nvPr/>
        </p:nvSpPr>
        <p:spPr>
          <a:xfrm>
            <a:off x="16024125" y="9001925"/>
            <a:ext cx="2022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 market served</a:t>
            </a:r>
            <a:endParaRPr sz="2500"/>
          </a:p>
        </p:txBody>
      </p:sp>
      <p:sp>
        <p:nvSpPr>
          <p:cNvPr id="167" name="Google Shape;167;gd8e8782ba6_0_2"/>
          <p:cNvSpPr txBox="1"/>
          <p:nvPr/>
        </p:nvSpPr>
        <p:spPr>
          <a:xfrm>
            <a:off x="2166089" y="5390713"/>
            <a:ext cx="6761700" cy="1403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t>For those who stay, price become higher than the benefits and so they decided to leave and to choose another supplier.</a:t>
            </a:r>
            <a:endParaRPr sz="2400"/>
          </a:p>
        </p:txBody>
      </p:sp>
      <p:cxnSp>
        <p:nvCxnSpPr>
          <p:cNvPr id="168" name="Google Shape;168;gd8e8782ba6_0_2"/>
          <p:cNvCxnSpPr/>
          <p:nvPr/>
        </p:nvCxnSpPr>
        <p:spPr>
          <a:xfrm flipH="1">
            <a:off x="1915454" y="5621115"/>
            <a:ext cx="19500" cy="1098000"/>
          </a:xfrm>
          <a:prstGeom prst="straightConnector1">
            <a:avLst/>
          </a:prstGeom>
          <a:noFill/>
          <a:ln cap="flat" cmpd="sng" w="76200">
            <a:solidFill>
              <a:srgbClr val="F41BFF"/>
            </a:solidFill>
            <a:prstDash val="solid"/>
            <a:round/>
            <a:headEnd len="med" w="med" type="none"/>
            <a:tailEnd len="med" w="med" type="none"/>
          </a:ln>
        </p:spPr>
      </p:cxnSp>
      <p:cxnSp>
        <p:nvCxnSpPr>
          <p:cNvPr id="169" name="Google Shape;169;gd8e8782ba6_0_2"/>
          <p:cNvCxnSpPr/>
          <p:nvPr/>
        </p:nvCxnSpPr>
        <p:spPr>
          <a:xfrm flipH="1">
            <a:off x="3685750" y="7903925"/>
            <a:ext cx="28800" cy="1098000"/>
          </a:xfrm>
          <a:prstGeom prst="straightConnector1">
            <a:avLst/>
          </a:prstGeom>
          <a:noFill/>
          <a:ln cap="flat" cmpd="sng" w="76200">
            <a:solidFill>
              <a:srgbClr val="F41BFF"/>
            </a:solidFill>
            <a:prstDash val="solid"/>
            <a:round/>
            <a:headEnd len="med" w="med" type="none"/>
            <a:tailEnd len="med" w="med" type="none"/>
          </a:ln>
        </p:spPr>
      </p:cxnSp>
      <p:sp>
        <p:nvSpPr>
          <p:cNvPr id="170" name="Google Shape;170;gd8e8782ba6_0_2"/>
          <p:cNvSpPr txBox="1"/>
          <p:nvPr/>
        </p:nvSpPr>
        <p:spPr>
          <a:xfrm>
            <a:off x="3873454" y="8268275"/>
            <a:ext cx="57780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t>Network failure.</a:t>
            </a:r>
            <a:endParaRPr sz="2400"/>
          </a:p>
        </p:txBody>
      </p:sp>
      <p:cxnSp>
        <p:nvCxnSpPr>
          <p:cNvPr id="171" name="Google Shape;171;gd8e8782ba6_0_2"/>
          <p:cNvCxnSpPr/>
          <p:nvPr/>
        </p:nvCxnSpPr>
        <p:spPr>
          <a:xfrm>
            <a:off x="12425300" y="6790575"/>
            <a:ext cx="0" cy="20805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gd8e8782ba6_0_2"/>
          <p:cNvCxnSpPr/>
          <p:nvPr/>
        </p:nvCxnSpPr>
        <p:spPr>
          <a:xfrm>
            <a:off x="11269475" y="6819475"/>
            <a:ext cx="3496500" cy="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gd8e8782ba6_0_2"/>
          <p:cNvCxnSpPr/>
          <p:nvPr/>
        </p:nvCxnSpPr>
        <p:spPr>
          <a:xfrm>
            <a:off x="14765900" y="6848375"/>
            <a:ext cx="57900" cy="202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d8e8782ba6_0_20"/>
          <p:cNvPicPr preferRelativeResize="0"/>
          <p:nvPr/>
        </p:nvPicPr>
        <p:blipFill rotWithShape="1">
          <a:blip r:embed="rId3">
            <a:alphaModFix amt="73000"/>
          </a:blip>
          <a:srcRect b="4470" l="0" r="0" t="4470"/>
          <a:stretch/>
        </p:blipFill>
        <p:spPr>
          <a:xfrm rot="-915584">
            <a:off x="-12904950" y="-3607149"/>
            <a:ext cx="22683049" cy="19647269"/>
          </a:xfrm>
          <a:prstGeom prst="rect">
            <a:avLst/>
          </a:prstGeom>
          <a:noFill/>
          <a:ln>
            <a:noFill/>
          </a:ln>
        </p:spPr>
      </p:pic>
      <p:grpSp>
        <p:nvGrpSpPr>
          <p:cNvPr id="179" name="Google Shape;179;gd8e8782ba6_0_20"/>
          <p:cNvGrpSpPr/>
          <p:nvPr/>
        </p:nvGrpSpPr>
        <p:grpSpPr>
          <a:xfrm>
            <a:off x="1242930" y="1281276"/>
            <a:ext cx="14071608" cy="3406361"/>
            <a:chOff x="0" y="316528"/>
            <a:chExt cx="13513500" cy="3416268"/>
          </a:xfrm>
        </p:grpSpPr>
        <p:sp>
          <p:nvSpPr>
            <p:cNvPr id="180" name="Google Shape;180;gd8e8782ba6_0_20"/>
            <p:cNvSpPr txBox="1"/>
            <p:nvPr/>
          </p:nvSpPr>
          <p:spPr>
            <a:xfrm>
              <a:off x="0" y="316528"/>
              <a:ext cx="13513500" cy="879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700"/>
                <a:t>2</a:t>
              </a:r>
              <a:r>
                <a:rPr b="1" baseline="30000" lang="en-US" sz="5700"/>
                <a:t>nd</a:t>
              </a:r>
              <a:r>
                <a:rPr b="1" i="0" lang="en-US" sz="5700" u="none" cap="none" strike="noStrike">
                  <a:solidFill>
                    <a:srgbClr val="000000"/>
                  </a:solidFill>
                </a:rPr>
                <a:t> Generation </a:t>
              </a:r>
              <a:r>
                <a:rPr b="1" lang="en-US" sz="5700"/>
                <a:t>(reason of Atari failure) :</a:t>
              </a:r>
              <a:endParaRPr b="1" sz="3500"/>
            </a:p>
          </p:txBody>
        </p:sp>
        <p:sp>
          <p:nvSpPr>
            <p:cNvPr id="181" name="Google Shape;181;gd8e8782ba6_0_20"/>
            <p:cNvSpPr txBox="1"/>
            <p:nvPr/>
          </p:nvSpPr>
          <p:spPr>
            <a:xfrm>
              <a:off x="200528" y="1657996"/>
              <a:ext cx="13312800" cy="2074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2400">
                  <a:solidFill>
                    <a:schemeClr val="dk1"/>
                  </a:solidFill>
                </a:rPr>
                <a:t>M</a:t>
              </a:r>
              <a:r>
                <a:rPr lang="en-US" sz="2400">
                  <a:solidFill>
                    <a:schemeClr val="dk1"/>
                  </a:solidFill>
                </a:rPr>
                <a:t>attel’s intellivision came into the market in 1980. Its games, sounds and graphics were clearly superior compared to the ones of Atari. </a:t>
              </a:r>
              <a:r>
                <a:rPr lang="en-US" sz="2400">
                  <a:solidFill>
                    <a:schemeClr val="dk1"/>
                  </a:solidFill>
                </a:rPr>
                <a:t>Coleco license an arcade game called Donkey kong, in 1982, from the japanese firm Nintendo, specialized in toys, card and video games. A copy of this game was included in every consolle Colecovision.</a:t>
              </a:r>
              <a:endParaRPr sz="2400">
                <a:solidFill>
                  <a:schemeClr val="dk1"/>
                </a:solidFill>
              </a:endParaRPr>
            </a:p>
            <a:p>
              <a:pPr indent="0" lvl="0" marL="0" marR="0" rtl="0" algn="l">
                <a:lnSpc>
                  <a:spcPct val="139958"/>
                </a:lnSpc>
                <a:spcBef>
                  <a:spcPts val="0"/>
                </a:spcBef>
                <a:spcAft>
                  <a:spcPts val="0"/>
                </a:spcAft>
                <a:buNone/>
              </a:pPr>
              <a:r>
                <a:t/>
              </a:r>
              <a:endParaRPr sz="2400"/>
            </a:p>
          </p:txBody>
        </p:sp>
        <p:sp>
          <p:nvSpPr>
            <p:cNvPr id="182" name="Google Shape;182;gd8e8782ba6_0_20"/>
            <p:cNvSpPr/>
            <p:nvPr/>
          </p:nvSpPr>
          <p:spPr>
            <a:xfrm>
              <a:off x="0" y="1764009"/>
              <a:ext cx="112200" cy="978000"/>
            </a:xfrm>
            <a:prstGeom prst="rect">
              <a:avLst/>
            </a:prstGeom>
            <a:solidFill>
              <a:srgbClr val="F41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gd8e8782ba6_0_20"/>
          <p:cNvSpPr txBox="1"/>
          <p:nvPr/>
        </p:nvSpPr>
        <p:spPr>
          <a:xfrm>
            <a:off x="16588725" y="1932750"/>
            <a:ext cx="893400" cy="1059900"/>
          </a:xfrm>
          <a:prstGeom prst="rect">
            <a:avLst/>
          </a:prstGeom>
          <a:solidFill>
            <a:schemeClr val="lt1"/>
          </a:solid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130" u="none" cap="none" strike="noStrike">
                <a:solidFill>
                  <a:schemeClr val="dk1"/>
                </a:solidFill>
                <a:latin typeface="Michroma"/>
                <a:ea typeface="Michroma"/>
                <a:cs typeface="Michroma"/>
                <a:sym typeface="Michroma"/>
              </a:rPr>
              <a:t>0</a:t>
            </a:r>
            <a:r>
              <a:rPr b="1" lang="en-US" sz="3130">
                <a:solidFill>
                  <a:schemeClr val="dk1"/>
                </a:solidFill>
                <a:latin typeface="Michroma"/>
                <a:ea typeface="Michroma"/>
                <a:cs typeface="Michroma"/>
                <a:sym typeface="Michroma"/>
              </a:rPr>
              <a:t>8</a:t>
            </a:r>
            <a:endParaRPr b="1" sz="3130">
              <a:solidFill>
                <a:schemeClr val="dk1"/>
              </a:solidFill>
              <a:latin typeface="Michroma"/>
              <a:ea typeface="Michroma"/>
              <a:cs typeface="Michroma"/>
              <a:sym typeface="Michroma"/>
            </a:endParaRPr>
          </a:p>
          <a:p>
            <a:pPr indent="0" lvl="0" marL="0" marR="0" rtl="0" algn="l">
              <a:lnSpc>
                <a:spcPct val="120000"/>
              </a:lnSpc>
              <a:spcBef>
                <a:spcPts val="0"/>
              </a:spcBef>
              <a:spcAft>
                <a:spcPts val="0"/>
              </a:spcAft>
              <a:buNone/>
            </a:pPr>
            <a:r>
              <a:t/>
            </a:r>
            <a:endParaRPr b="1" sz="3130">
              <a:solidFill>
                <a:schemeClr val="dk1"/>
              </a:solidFill>
              <a:latin typeface="Michroma"/>
              <a:ea typeface="Michroma"/>
              <a:cs typeface="Michroma"/>
              <a:sym typeface="Michroma"/>
            </a:endParaRPr>
          </a:p>
        </p:txBody>
      </p:sp>
      <p:sp>
        <p:nvSpPr>
          <p:cNvPr id="184" name="Google Shape;184;gd8e8782ba6_0_20"/>
          <p:cNvSpPr txBox="1"/>
          <p:nvPr/>
        </p:nvSpPr>
        <p:spPr>
          <a:xfrm>
            <a:off x="1979052" y="4700250"/>
            <a:ext cx="7449000" cy="8865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t>Coleco, moreover, distribute an adapter that allowed Colecovision to play with every Atari’s VCS games.</a:t>
            </a:r>
            <a:endParaRPr sz="2400"/>
          </a:p>
        </p:txBody>
      </p:sp>
      <p:cxnSp>
        <p:nvCxnSpPr>
          <p:cNvPr id="185" name="Google Shape;185;gd8e8782ba6_0_20"/>
          <p:cNvCxnSpPr/>
          <p:nvPr/>
        </p:nvCxnSpPr>
        <p:spPr>
          <a:xfrm flipH="1">
            <a:off x="1820450" y="4594500"/>
            <a:ext cx="28800" cy="1098000"/>
          </a:xfrm>
          <a:prstGeom prst="straightConnector1">
            <a:avLst/>
          </a:prstGeom>
          <a:noFill/>
          <a:ln cap="flat" cmpd="sng" w="76200">
            <a:solidFill>
              <a:srgbClr val="F41BFF"/>
            </a:solidFill>
            <a:prstDash val="solid"/>
            <a:round/>
            <a:headEnd len="med" w="med" type="none"/>
            <a:tailEnd len="med" w="med" type="none"/>
          </a:ln>
        </p:spPr>
      </p:cxnSp>
      <p:pic>
        <p:nvPicPr>
          <p:cNvPr id="186" name="Google Shape;186;gd8e8782ba6_0_20" title="Points scored"/>
          <p:cNvPicPr preferRelativeResize="0"/>
          <p:nvPr/>
        </p:nvPicPr>
        <p:blipFill>
          <a:blip r:embed="rId4">
            <a:alphaModFix/>
          </a:blip>
          <a:stretch>
            <a:fillRect/>
          </a:stretch>
        </p:blipFill>
        <p:spPr>
          <a:xfrm>
            <a:off x="9428050" y="4099653"/>
            <a:ext cx="10333650" cy="6389625"/>
          </a:xfrm>
          <a:prstGeom prst="rect">
            <a:avLst/>
          </a:prstGeom>
          <a:noFill/>
          <a:ln>
            <a:noFill/>
          </a:ln>
        </p:spPr>
      </p:pic>
      <p:sp>
        <p:nvSpPr>
          <p:cNvPr id="187" name="Google Shape;187;gd8e8782ba6_0_20"/>
          <p:cNvSpPr txBox="1"/>
          <p:nvPr/>
        </p:nvSpPr>
        <p:spPr>
          <a:xfrm>
            <a:off x="2600489" y="6264625"/>
            <a:ext cx="6761700" cy="1403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t>Adapter sales never were very high but it helped to cut out Atari from the market and its advantage to having a larger library.</a:t>
            </a:r>
            <a:endParaRPr sz="2400"/>
          </a:p>
        </p:txBody>
      </p:sp>
      <p:cxnSp>
        <p:nvCxnSpPr>
          <p:cNvPr id="188" name="Google Shape;188;gd8e8782ba6_0_20"/>
          <p:cNvCxnSpPr/>
          <p:nvPr/>
        </p:nvCxnSpPr>
        <p:spPr>
          <a:xfrm flipH="1">
            <a:off x="2493079" y="6417328"/>
            <a:ext cx="19500" cy="1098000"/>
          </a:xfrm>
          <a:prstGeom prst="straightConnector1">
            <a:avLst/>
          </a:prstGeom>
          <a:noFill/>
          <a:ln cap="flat" cmpd="sng" w="76200">
            <a:solidFill>
              <a:srgbClr val="F41BFF"/>
            </a:solidFill>
            <a:prstDash val="solid"/>
            <a:round/>
            <a:headEnd len="med" w="med" type="none"/>
            <a:tailEnd len="med" w="med" type="none"/>
          </a:ln>
        </p:spPr>
      </p:cxnSp>
      <p:sp>
        <p:nvSpPr>
          <p:cNvPr id="189" name="Google Shape;189;gd8e8782ba6_0_20"/>
          <p:cNvSpPr txBox="1"/>
          <p:nvPr/>
        </p:nvSpPr>
        <p:spPr>
          <a:xfrm>
            <a:off x="3775544" y="8087450"/>
            <a:ext cx="5652600" cy="1920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t>Complementary good, such as the adapted, help Coleco to gain in less than a year 17% of the market, compare to its competitors did previously.</a:t>
            </a:r>
            <a:endParaRPr sz="2400"/>
          </a:p>
        </p:txBody>
      </p:sp>
      <p:cxnSp>
        <p:nvCxnSpPr>
          <p:cNvPr id="190" name="Google Shape;190;gd8e8782ba6_0_20"/>
          <p:cNvCxnSpPr/>
          <p:nvPr/>
        </p:nvCxnSpPr>
        <p:spPr>
          <a:xfrm flipH="1">
            <a:off x="3685855" y="8240153"/>
            <a:ext cx="16200" cy="1098000"/>
          </a:xfrm>
          <a:prstGeom prst="straightConnector1">
            <a:avLst/>
          </a:prstGeom>
          <a:noFill/>
          <a:ln cap="flat" cmpd="sng" w="76200">
            <a:solidFill>
              <a:srgbClr val="F41B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MYPC</dc:creator>
</cp:coreProperties>
</file>